
<file path=[Content_Types].xml><?xml version="1.0" encoding="utf-8"?>
<Types xmlns="http://schemas.openxmlformats.org/package/2006/content-types">
  <Default Extension="PNG" ContentType="image/png"/>
  <Default Extension="jpg&amp;ehk=c6Bbqwi73cdNENYr4OkYXw&amp;r=0&amp;pid=OfficeInsert" ContentType="image/jpeg"/>
  <Default Extension="png&amp;ehk=oo5RD3ma2v9SkDnCUmo3uw&amp;r=0&amp;pid=OfficeInsert" ContentType="image/png"/>
  <Default Extension="jpg&amp;ehk=y2XcMVDWYHdxb6DKE7xDEA&amp;r=0&amp;pid=OfficeInsert" ContentType="image/jpeg"/>
  <Default Extension="jpg&amp;ehk=cOLvaqnJd8alOOoqkf" ContentType="image/jpeg"/>
  <Default Extension="png&amp;ehk=ueBS8oB" ContentType="image/png"/>
  <Default Extension="jpg&amp;ehk=" ContentType="image/jpeg"/>
  <Default Extension="jpeg" ContentType="image/jpeg"/>
  <Default Extension="rels" ContentType="application/vnd.openxmlformats-package.relationships+xml"/>
  <Default Extension="xml" ContentType="application/xml"/>
  <Default Extension="png&amp;ehk=HwuPXvVtqPVBB99sGkcaDg&amp;r=0&amp;pid=OfficeInsert" ContentType="image/png"/>
  <Default Extension="png&amp;ehk=MHfR" ContentType="image/png"/>
  <Default Extension="jpg&amp;ehk=6Q0RJxAGY3clPSa71kZelw&amp;r=0&amp;pid=OfficeInsert" ContentType="image/jpeg"/>
  <Default Extension="jpg&amp;ehk=3HrOTfVs9E1OM6BPH" ContentType="image/jpeg"/>
  <Default Extension="wdp" ContentType="image/vnd.ms-photo"/>
  <Default Extension="jpg&amp;ehk=ns9JU" ContentType="image/jpeg"/>
  <Default Extension="png&amp;ehk=gzY3MVCMdDrs" ContentType="image/png"/>
  <Default Extension="jpg&amp;ehk=LM3BFrt3b" ContentType="image/jpeg"/>
  <Default Extension="mp4" ContentType="video/mp4"/>
  <Default Extension="jpg&amp;ehk=pZ" ContentType="image/jpeg"/>
  <Default Extension="jpg&amp;ehk=MmE8qI" ContentType="image/jpeg"/>
  <Default Extension="jpg" ContentType="image/jpeg"/>
  <Default Extension="JPG&amp;ehk=YIsqb9FJRhC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9" r:id="rId3"/>
    <p:sldId id="258" r:id="rId4"/>
    <p:sldId id="273" r:id="rId5"/>
    <p:sldId id="260" r:id="rId6"/>
    <p:sldId id="275" r:id="rId7"/>
    <p:sldId id="262" r:id="rId8"/>
    <p:sldId id="264" r:id="rId9"/>
    <p:sldId id="263" r:id="rId10"/>
    <p:sldId id="276" r:id="rId11"/>
    <p:sldId id="265" r:id="rId12"/>
    <p:sldId id="266" r:id="rId13"/>
    <p:sldId id="267" r:id="rId14"/>
    <p:sldId id="268" r:id="rId15"/>
    <p:sldId id="269" r:id="rId16"/>
    <p:sldId id="270" r:id="rId17"/>
    <p:sldId id="277" r:id="rId18"/>
    <p:sldId id="278" r:id="rId19"/>
    <p:sldId id="271" r:id="rId20"/>
    <p:sldId id="274" r:id="rId21"/>
    <p:sldId id="257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5" d="100"/>
          <a:sy n="85" d="100"/>
        </p:scale>
        <p:origin x="342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80CFCE-CCF4-4BEA-8DA1-0DCFE03AA282}" type="datetimeFigureOut">
              <a:rPr lang="en-US" smtClean="0"/>
              <a:t>8/11/2017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C7699-B7CF-4F78-B2C7-5F8F793028D8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10341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80CFCE-CCF4-4BEA-8DA1-0DCFE03AA282}" type="datetimeFigureOut">
              <a:rPr lang="en-US" smtClean="0"/>
              <a:t>8/11/2017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C7699-B7CF-4F78-B2C7-5F8F793028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0321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80CFCE-CCF4-4BEA-8DA1-0DCFE03AA282}" type="datetimeFigureOut">
              <a:rPr lang="en-US" smtClean="0"/>
              <a:t>8/11/2017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C7699-B7CF-4F78-B2C7-5F8F793028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9864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80CFCE-CCF4-4BEA-8DA1-0DCFE03AA282}" type="datetimeFigureOut">
              <a:rPr lang="en-US" smtClean="0"/>
              <a:t>8/11/2017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C7699-B7CF-4F78-B2C7-5F8F793028D8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49172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80CFCE-CCF4-4BEA-8DA1-0DCFE03AA282}" type="datetimeFigureOut">
              <a:rPr lang="en-US" smtClean="0"/>
              <a:t>8/11/2017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C7699-B7CF-4F78-B2C7-5F8F793028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1638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80CFCE-CCF4-4BEA-8DA1-0DCFE03AA282}" type="datetimeFigureOut">
              <a:rPr lang="en-US" smtClean="0"/>
              <a:t>8/11/2017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C7699-B7CF-4F78-B2C7-5F8F793028D8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607917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80CFCE-CCF4-4BEA-8DA1-0DCFE03AA282}" type="datetimeFigureOut">
              <a:rPr lang="en-US" smtClean="0"/>
              <a:t>8/11/2017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C7699-B7CF-4F78-B2C7-5F8F793028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22301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80CFCE-CCF4-4BEA-8DA1-0DCFE03AA282}" type="datetimeFigureOut">
              <a:rPr lang="en-US" smtClean="0"/>
              <a:t>8/11/2017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C7699-B7CF-4F78-B2C7-5F8F793028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1849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80CFCE-CCF4-4BEA-8DA1-0DCFE03AA282}" type="datetimeFigureOut">
              <a:rPr lang="en-US" smtClean="0"/>
              <a:t>8/11/2017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C7699-B7CF-4F78-B2C7-5F8F793028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1315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80CFCE-CCF4-4BEA-8DA1-0DCFE03AA282}" type="datetimeFigureOut">
              <a:rPr lang="en-US" smtClean="0"/>
              <a:t>8/11/2017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C7699-B7CF-4F78-B2C7-5F8F793028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90716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80CFCE-CCF4-4BEA-8DA1-0DCFE03AA282}" type="datetimeFigureOut">
              <a:rPr lang="en-US" smtClean="0"/>
              <a:t>8/11/2017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C7699-B7CF-4F78-B2C7-5F8F793028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9193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80CFCE-CCF4-4BEA-8DA1-0DCFE03AA282}" type="datetimeFigureOut">
              <a:rPr lang="en-US" smtClean="0"/>
              <a:t>8/11/2017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C7699-B7CF-4F78-B2C7-5F8F793028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1612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80CFCE-CCF4-4BEA-8DA1-0DCFE03AA282}" type="datetimeFigureOut">
              <a:rPr lang="en-US" smtClean="0"/>
              <a:t>8/11/2017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C7699-B7CF-4F78-B2C7-5F8F793028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6248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80CFCE-CCF4-4BEA-8DA1-0DCFE03AA282}" type="datetimeFigureOut">
              <a:rPr lang="en-US" smtClean="0"/>
              <a:t>8/11/2017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C7699-B7CF-4F78-B2C7-5F8F793028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0508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80CFCE-CCF4-4BEA-8DA1-0DCFE03AA282}" type="datetimeFigureOut">
              <a:rPr lang="en-US" smtClean="0"/>
              <a:t>8/11/2017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C7699-B7CF-4F78-B2C7-5F8F793028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0840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80CFCE-CCF4-4BEA-8DA1-0DCFE03AA282}" type="datetimeFigureOut">
              <a:rPr lang="en-US" smtClean="0"/>
              <a:t>8/11/2017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C7699-B7CF-4F78-B2C7-5F8F793028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2375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80CFCE-CCF4-4BEA-8DA1-0DCFE03AA282}" type="datetimeFigureOut">
              <a:rPr lang="en-US" smtClean="0"/>
              <a:t>8/11/2017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C7699-B7CF-4F78-B2C7-5F8F793028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3857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A980CFCE-CCF4-4BEA-8DA1-0DCFE03AA282}" type="datetimeFigureOut">
              <a:rPr lang="en-US" smtClean="0"/>
              <a:t>8/11/2017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A9DC7699-B7CF-4F78-B2C7-5F8F793028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9681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microsoft.com/office/2007/relationships/media" Target="../media/media7.mp4"/><Relationship Id="rId7" Type="http://schemas.openxmlformats.org/officeDocument/2006/relationships/hyperlink" Target="http://commons.wikimedia.org/wiki/File:HEAVY_TRAFFIC_ON_THE_DAN_RYAN_EXPRESSWAY_IN_CHICAGO_ILLINOIS._IT_IS_THE_BUSIEST_IN_THE_UNITED_STATES_WITH_254,700..._-_NARA_-_556194.jpg" TargetMode="Externa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openxmlformats.org/officeDocument/2006/relationships/image" Target="../media/image16.jpg&amp;ehk=6Q0RJxAGY3clPSa71kZelw&amp;r=0&amp;pid=OfficeInsert"/><Relationship Id="rId11" Type="http://schemas.openxmlformats.org/officeDocument/2006/relationships/hyperlink" Target="http://www.shapingyouth.org/addiction-series-part-3-media-medicos-critical-thinking/" TargetMode="External"/><Relationship Id="rId5" Type="http://schemas.openxmlformats.org/officeDocument/2006/relationships/slideLayout" Target="../slideLayouts/slideLayout8.xml"/><Relationship Id="rId10" Type="http://schemas.openxmlformats.org/officeDocument/2006/relationships/image" Target="../media/image19.jpg&amp;ehk=MmE8qI"/><Relationship Id="rId4" Type="http://schemas.openxmlformats.org/officeDocument/2006/relationships/video" Target="../media/media7.mp4"/><Relationship Id="rId9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microsoft.com/office/2007/relationships/media" Target="../media/media7.mp4"/><Relationship Id="rId7" Type="http://schemas.openxmlformats.org/officeDocument/2006/relationships/hyperlink" Target="http://flickr.com/photos/cajie/3134305491" TargetMode="Externa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6" Type="http://schemas.openxmlformats.org/officeDocument/2006/relationships/image" Target="../media/image20.jpg&amp;ehk=c6Bbqwi73cdNENYr4OkYXw&amp;r=0&amp;pid=OfficeInsert"/><Relationship Id="rId5" Type="http://schemas.openxmlformats.org/officeDocument/2006/relationships/slideLayout" Target="../slideLayouts/slideLayout8.xml"/><Relationship Id="rId10" Type="http://schemas.openxmlformats.org/officeDocument/2006/relationships/image" Target="../media/image22.png&amp;ehk=gzY3MVCMdDrs"/><Relationship Id="rId4" Type="http://schemas.openxmlformats.org/officeDocument/2006/relationships/video" Target="../media/media7.mp4"/><Relationship Id="rId9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creativecommons.org/licenses/by-sa/3.0/" TargetMode="External"/><Relationship Id="rId13" Type="http://schemas.openxmlformats.org/officeDocument/2006/relationships/image" Target="../media/image27.png&amp;ehk=HwuPXvVtqPVBB99sGkcaDg&amp;r=0&amp;pid=OfficeInsert"/><Relationship Id="rId3" Type="http://schemas.microsoft.com/office/2007/relationships/media" Target="../media/media10.mp4"/><Relationship Id="rId7" Type="http://schemas.openxmlformats.org/officeDocument/2006/relationships/hyperlink" Target="https://commons.wikimedia.org/wiki/File:Red_flag_waving_transparent_rev.png" TargetMode="External"/><Relationship Id="rId12" Type="http://schemas.openxmlformats.org/officeDocument/2006/relationships/image" Target="../media/image26.png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6" Type="http://schemas.openxmlformats.org/officeDocument/2006/relationships/image" Target="../media/image23.png&amp;ehk=oo5RD3ma2v9SkDnCUmo3uw&amp;r=0&amp;pid=OfficeInsert"/><Relationship Id="rId11" Type="http://schemas.openxmlformats.org/officeDocument/2006/relationships/image" Target="../media/image25.png"/><Relationship Id="rId5" Type="http://schemas.openxmlformats.org/officeDocument/2006/relationships/slideLayout" Target="../slideLayouts/slideLayout8.xml"/><Relationship Id="rId10" Type="http://schemas.openxmlformats.org/officeDocument/2006/relationships/hyperlink" Target="http://commons.wikimedia.org/wiki/file:brian_vickers_crash_-_las_vegas.jpg" TargetMode="External"/><Relationship Id="rId4" Type="http://schemas.openxmlformats.org/officeDocument/2006/relationships/video" Target="../media/media10.mp4"/><Relationship Id="rId9" Type="http://schemas.openxmlformats.org/officeDocument/2006/relationships/image" Target="../media/image24.jpg&amp;ehk="/><Relationship Id="rId14" Type="http://schemas.openxmlformats.org/officeDocument/2006/relationships/hyperlink" Target="https://commons.wikimedia.org/wiki/File:Red_flag_waving.svg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1.mp4"/><Relationship Id="rId1" Type="http://schemas.microsoft.com/office/2007/relationships/media" Target="../media/media11.mp4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2.mp4"/><Relationship Id="rId1" Type="http://schemas.microsoft.com/office/2007/relationships/media" Target="../media/media12.mp4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4.jpg"/><Relationship Id="rId3" Type="http://schemas.microsoft.com/office/2007/relationships/media" Target="../media/media14.mp4"/><Relationship Id="rId7" Type="http://schemas.openxmlformats.org/officeDocument/2006/relationships/hyperlink" Target="https://www.flickr.com/photos/raybouk/9754412161/" TargetMode="External"/><Relationship Id="rId12" Type="http://schemas.openxmlformats.org/officeDocument/2006/relationships/hyperlink" Target="http://www.clutchd.com/2009/04/four-bugatti-centenaire-models-revealed-at-the-concorso-deleganza/" TargetMode="External"/><Relationship Id="rId2" Type="http://schemas.openxmlformats.org/officeDocument/2006/relationships/video" Target="../media/media13.mp4"/><Relationship Id="rId1" Type="http://schemas.microsoft.com/office/2007/relationships/media" Target="../media/media13.mp4"/><Relationship Id="rId6" Type="http://schemas.openxmlformats.org/officeDocument/2006/relationships/image" Target="../media/image30.jpg&amp;ehk=y2XcMVDWYHdxb6DKE7xDEA&amp;r=0&amp;pid=OfficeInsert"/><Relationship Id="rId11" Type="http://schemas.openxmlformats.org/officeDocument/2006/relationships/image" Target="../media/image33.jpg&amp;ehk=3HrOTfVs9E1OM6BPH"/><Relationship Id="rId5" Type="http://schemas.openxmlformats.org/officeDocument/2006/relationships/slideLayout" Target="../slideLayouts/slideLayout2.xml"/><Relationship Id="rId10" Type="http://schemas.openxmlformats.org/officeDocument/2006/relationships/hyperlink" Target="https://creativecommons.org/licenses/by/2.0/" TargetMode="External"/><Relationship Id="rId4" Type="http://schemas.openxmlformats.org/officeDocument/2006/relationships/video" Target="../media/media14.mp4"/><Relationship Id="rId9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g&amp;ehk=cOLvaqnJd8alOOoqkf"/><Relationship Id="rId13" Type="http://schemas.openxmlformats.org/officeDocument/2006/relationships/hyperlink" Target="https://creativecommons.org/licenses/by-sa/3.0/" TargetMode="External"/><Relationship Id="rId3" Type="http://schemas.microsoft.com/office/2007/relationships/media" Target="../media/media3.mp4"/><Relationship Id="rId7" Type="http://schemas.openxmlformats.org/officeDocument/2006/relationships/image" Target="../media/image10.png"/><Relationship Id="rId12" Type="http://schemas.openxmlformats.org/officeDocument/2006/relationships/hyperlink" Target="http://commons.wikimedia.org/wiki/File:Traffic_congestion_at_A325.JPG" TargetMode="Externa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9.png"/><Relationship Id="rId11" Type="http://schemas.openxmlformats.org/officeDocument/2006/relationships/image" Target="../media/image36.JPG&amp;ehk=YIsqb9FJRhC"/><Relationship Id="rId5" Type="http://schemas.openxmlformats.org/officeDocument/2006/relationships/slideLayout" Target="../slideLayouts/slideLayout2.xml"/><Relationship Id="rId10" Type="http://schemas.openxmlformats.org/officeDocument/2006/relationships/hyperlink" Target="https://creativecommons.org/licenses/by-nc-nd/3.0/" TargetMode="External"/><Relationship Id="rId4" Type="http://schemas.openxmlformats.org/officeDocument/2006/relationships/video" Target="../media/media3.mp4"/><Relationship Id="rId9" Type="http://schemas.openxmlformats.org/officeDocument/2006/relationships/hyperlink" Target="http://www.freefoto.co/preview/21-23-10/Traffic-Jam" TargetMode="Externa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video" Target="../media/media5.mp4"/><Relationship Id="rId13" Type="http://schemas.openxmlformats.org/officeDocument/2006/relationships/image" Target="../media/image14.png"/><Relationship Id="rId3" Type="http://schemas.microsoft.com/office/2007/relationships/media" Target="../media/media7.mp4"/><Relationship Id="rId7" Type="http://schemas.microsoft.com/office/2007/relationships/media" Target="../media/media5.mp4"/><Relationship Id="rId12" Type="http://schemas.openxmlformats.org/officeDocument/2006/relationships/image" Target="../media/image17.pn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video" Target="../media/media6.mp4"/><Relationship Id="rId11" Type="http://schemas.openxmlformats.org/officeDocument/2006/relationships/image" Target="../media/image18.png"/><Relationship Id="rId5" Type="http://schemas.microsoft.com/office/2007/relationships/media" Target="../media/media6.mp4"/><Relationship Id="rId10" Type="http://schemas.openxmlformats.org/officeDocument/2006/relationships/image" Target="../media/image13.png"/><Relationship Id="rId4" Type="http://schemas.openxmlformats.org/officeDocument/2006/relationships/video" Target="../media/media7.mp4"/><Relationship Id="rId9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video" Target="../media/media10.mp4"/><Relationship Id="rId13" Type="http://schemas.openxmlformats.org/officeDocument/2006/relationships/image" Target="../media/image38.png"/><Relationship Id="rId3" Type="http://schemas.microsoft.com/office/2007/relationships/media" Target="../media/media15.mp4"/><Relationship Id="rId7" Type="http://schemas.microsoft.com/office/2007/relationships/media" Target="../media/media10.mp4"/><Relationship Id="rId12" Type="http://schemas.openxmlformats.org/officeDocument/2006/relationships/image" Target="../media/image21.png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6" Type="http://schemas.openxmlformats.org/officeDocument/2006/relationships/video" Target="../media/media9.mp4"/><Relationship Id="rId11" Type="http://schemas.microsoft.com/office/2007/relationships/hdphoto" Target="../media/hdphoto1.wdp"/><Relationship Id="rId5" Type="http://schemas.microsoft.com/office/2007/relationships/media" Target="../media/media9.mp4"/><Relationship Id="rId15" Type="http://schemas.openxmlformats.org/officeDocument/2006/relationships/image" Target="../media/image26.png"/><Relationship Id="rId10" Type="http://schemas.openxmlformats.org/officeDocument/2006/relationships/image" Target="../media/image37.png"/><Relationship Id="rId4" Type="http://schemas.openxmlformats.org/officeDocument/2006/relationships/video" Target="../media/media15.mp4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blogthinkbig.com/en/who-should-pay-the-traffic-fines-for-driverless-cars" TargetMode="External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theconversation.com/cops-may-feel-biggest-impact-from-driverless-car-revolution-38767" TargetMode="External"/><Relationship Id="rId4" Type="http://schemas.openxmlformats.org/officeDocument/2006/relationships/image" Target="../media/image40.jpg&amp;ehk=LM3BFrt3b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michigan.gov/documents/msp/BrakeTesting-MSP_VehicleEval08_Web_221473_7.pdf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reativecommons.org/licenses/by-nd/4.0/" TargetMode="External"/><Relationship Id="rId4" Type="http://schemas.openxmlformats.org/officeDocument/2006/relationships/hyperlink" Target="http://theconversation.com/cops-may-feel-biggest-impact-from-driverless-car-revolution-38767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8.png"/><Relationship Id="rId4" Type="http://schemas.openxmlformats.org/officeDocument/2006/relationships/image" Target="../media/image7.png&amp;ehk=MHfR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microsoft.com/office/2007/relationships/media" Target="../media/media3.mp4"/><Relationship Id="rId7" Type="http://schemas.openxmlformats.org/officeDocument/2006/relationships/image" Target="../media/image9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7.png&amp;ehk=MHfR"/><Relationship Id="rId5" Type="http://schemas.openxmlformats.org/officeDocument/2006/relationships/slideLayout" Target="../slideLayouts/slideLayout8.xml"/><Relationship Id="rId10" Type="http://schemas.openxmlformats.org/officeDocument/2006/relationships/hyperlink" Target="http://www.flickr.com/photos/philipbrookes/2752675172/" TargetMode="External"/><Relationship Id="rId4" Type="http://schemas.openxmlformats.org/officeDocument/2006/relationships/video" Target="../media/media3.mp4"/><Relationship Id="rId9" Type="http://schemas.openxmlformats.org/officeDocument/2006/relationships/image" Target="../media/image11.jpg&amp;ehk=pZ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microsoft.com/office/2007/relationships/media" Target="../media/media5.mp4"/><Relationship Id="rId7" Type="http://schemas.openxmlformats.org/officeDocument/2006/relationships/hyperlink" Target="http://flickr.com/photos/guvnah/8206940127" TargetMode="External"/><Relationship Id="rId12" Type="http://schemas.openxmlformats.org/officeDocument/2006/relationships/hyperlink" Target="http://commons.wikimedia.org/wiki/Category:Solid_green_flags" TargetMode="Externa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12.jpg&amp;ehk=ns9JU"/><Relationship Id="rId11" Type="http://schemas.openxmlformats.org/officeDocument/2006/relationships/image" Target="../media/image15.png&amp;ehk=ueBS8oB"/><Relationship Id="rId5" Type="http://schemas.openxmlformats.org/officeDocument/2006/relationships/slideLayout" Target="../slideLayouts/slideLayout8.xml"/><Relationship Id="rId10" Type="http://schemas.openxmlformats.org/officeDocument/2006/relationships/hyperlink" Target="https://creativecommons.org/licenses/by-nc-nd/2.0/" TargetMode="External"/><Relationship Id="rId4" Type="http://schemas.openxmlformats.org/officeDocument/2006/relationships/video" Target="../media/media5.mp4"/><Relationship Id="rId9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0E589-505D-4DBB-8F68-FA56B47BFC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7101" y="493888"/>
            <a:ext cx="8001000" cy="2971801"/>
          </a:xfrm>
        </p:spPr>
        <p:txBody>
          <a:bodyPr/>
          <a:lstStyle/>
          <a:p>
            <a:r>
              <a:rPr lang="en-US" dirty="0"/>
              <a:t>Traffic flow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7CB6393-373E-42FD-8C89-B1471E07B60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Part 1: Constant Lambda</a:t>
            </a:r>
          </a:p>
          <a:p>
            <a:r>
              <a:rPr lang="en-US" dirty="0"/>
              <a:t>Joel Chavali</a:t>
            </a:r>
          </a:p>
          <a:p>
            <a:r>
              <a:rPr lang="en-US" dirty="0"/>
              <a:t>Vistas In Advanced Computing</a:t>
            </a:r>
          </a:p>
          <a:p>
            <a:r>
              <a:rPr lang="en-US" dirty="0"/>
              <a:t>August 11, 2017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89448F-BEB0-44EA-9C23-4F8FCA69E312}"/>
              </a:ext>
            </a:extLst>
          </p:cNvPr>
          <p:cNvSpPr txBox="1"/>
          <p:nvPr/>
        </p:nvSpPr>
        <p:spPr>
          <a:xfrm>
            <a:off x="5362222" y="493888"/>
            <a:ext cx="19755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Racing Theme</a:t>
            </a:r>
          </a:p>
        </p:txBody>
      </p:sp>
    </p:spTree>
    <p:extLst>
      <p:ext uri="{BB962C8B-B14F-4D97-AF65-F5344CB8AC3E}">
        <p14:creationId xmlns:p14="http://schemas.microsoft.com/office/powerpoint/2010/main" val="34364623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63C5829-2BA3-4AD6-BF5F-E80AFE817CF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-3671287" y="-254643"/>
            <a:ext cx="10756298" cy="725333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DC5BD1B1-F5AE-4DF8-9FA4-66D4AD098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Deceleration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2979AAA-1EF5-413C-A772-4885731748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85011" y="2209799"/>
            <a:ext cx="3842633" cy="403424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Vehicles decelerate 30% from a steady state.</a:t>
            </a:r>
          </a:p>
          <a:p>
            <a:r>
              <a:rPr lang="en-US" dirty="0"/>
              <a:t>More Realistic, Everyday Driving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Small Increases and Decreases in speed due to road.</a:t>
            </a:r>
          </a:p>
          <a:p>
            <a:r>
              <a:rPr lang="en-US" dirty="0"/>
              <a:t>Program Specs: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Time: 30 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dt</a:t>
            </a:r>
            <a:r>
              <a:rPr lang="en-US" dirty="0"/>
              <a:t>: 0.1 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Lambda: 0.90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Veh</a:t>
            </a:r>
            <a:r>
              <a:rPr lang="en-US" dirty="0"/>
              <a:t> Length: 4.80 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Init</a:t>
            </a:r>
            <a:r>
              <a:rPr lang="en-US" dirty="0"/>
              <a:t> Sep </a:t>
            </a:r>
            <a:r>
              <a:rPr lang="en-US" dirty="0" err="1"/>
              <a:t>Dist</a:t>
            </a:r>
            <a:r>
              <a:rPr lang="en-US" dirty="0"/>
              <a:t>: 80.00 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Init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:  30.00 m/s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7" name="Distance Comparison Program3">
            <a:hlinkClick r:id="" action="ppaction://media"/>
            <a:extLst>
              <a:ext uri="{FF2B5EF4-FFF2-40B4-BE49-F238E27FC236}">
                <a16:creationId xmlns:a16="http://schemas.microsoft.com/office/drawing/2014/main" id="{59E17739-1222-4D69-9784-515DCC6CD9D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673164" y="281162"/>
            <a:ext cx="3965693" cy="297427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8" name="Separation Comparison Program3">
            <a:hlinkClick r:id="" action="ppaction://media"/>
            <a:extLst>
              <a:ext uri="{FF2B5EF4-FFF2-40B4-BE49-F238E27FC236}">
                <a16:creationId xmlns:a16="http://schemas.microsoft.com/office/drawing/2014/main" id="{A2681AFB-C9F1-44FE-A115-70F892A16331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673164" y="3660070"/>
            <a:ext cx="3965693" cy="297427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A55893D-6152-404C-97B6-CB85BAF96E57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rcRect l="32279" t="5114" r="27469" b="34917"/>
          <a:stretch/>
        </p:blipFill>
        <p:spPr>
          <a:xfrm>
            <a:off x="10650631" y="281162"/>
            <a:ext cx="665354" cy="2065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703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3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16FD1E15-6948-4725-9853-E6631FB17A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r="11935"/>
          <a:stretch/>
        </p:blipFill>
        <p:spPr>
          <a:xfrm>
            <a:off x="-2032395" y="-150471"/>
            <a:ext cx="9117407" cy="728851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4BBA801-1063-47CB-908F-0943323AD5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accelerating from Rest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508B5B-6690-41A4-8FD8-E2CF732443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3890555"/>
          </a:xfrm>
        </p:spPr>
        <p:txBody>
          <a:bodyPr>
            <a:normAutofit/>
          </a:bodyPr>
          <a:lstStyle/>
          <a:p>
            <a:r>
              <a:rPr lang="en-US" dirty="0"/>
              <a:t>Lane of cars accelerate to 42 m/s from rest.</a:t>
            </a:r>
          </a:p>
          <a:p>
            <a:r>
              <a:rPr lang="en-US" dirty="0"/>
              <a:t>Real Life, Happens briefly at lights, Highway On Ramps</a:t>
            </a:r>
          </a:p>
          <a:p>
            <a:r>
              <a:rPr lang="en-US" dirty="0"/>
              <a:t>Program Specs: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0 -&gt; 42 m/s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Time: 30 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dt</a:t>
            </a:r>
            <a:r>
              <a:rPr lang="en-US" dirty="0"/>
              <a:t>: 0.1 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Lambda: 0.90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Veh</a:t>
            </a:r>
            <a:r>
              <a:rPr lang="en-US" dirty="0"/>
              <a:t> Length: 4.80 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Init</a:t>
            </a:r>
            <a:r>
              <a:rPr lang="en-US" dirty="0"/>
              <a:t> Sep </a:t>
            </a:r>
            <a:r>
              <a:rPr lang="en-US" dirty="0" err="1"/>
              <a:t>Dist</a:t>
            </a:r>
            <a:r>
              <a:rPr lang="en-US" dirty="0"/>
              <a:t>: 80.00 m</a:t>
            </a:r>
          </a:p>
        </p:txBody>
      </p:sp>
      <p:pic>
        <p:nvPicPr>
          <p:cNvPr id="6" name="Distance Comparison Program4">
            <a:hlinkClick r:id="" action="ppaction://media"/>
            <a:extLst>
              <a:ext uri="{FF2B5EF4-FFF2-40B4-BE49-F238E27FC236}">
                <a16:creationId xmlns:a16="http://schemas.microsoft.com/office/drawing/2014/main" id="{33509438-90E6-416A-AFDE-DDA89963C1E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673164" y="224718"/>
            <a:ext cx="3965693" cy="297427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7" name="Separation Comparison Program3">
            <a:hlinkClick r:id="" action="ppaction://media"/>
            <a:extLst>
              <a:ext uri="{FF2B5EF4-FFF2-40B4-BE49-F238E27FC236}">
                <a16:creationId xmlns:a16="http://schemas.microsoft.com/office/drawing/2014/main" id="{A9C4313E-9A41-4223-950C-AADD38C115BD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673164" y="3660070"/>
            <a:ext cx="3965693" cy="297427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7731103-478A-4EA9-A715-3DC077799AA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8208" y="224718"/>
            <a:ext cx="1016325" cy="2286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660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3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E994A6D9-B558-4D4A-8A0D-4243A335AA1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-322736" y="-52197"/>
            <a:ext cx="2371725" cy="25527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7AFD087-30E1-4AA7-854E-68C839392683}"/>
              </a:ext>
            </a:extLst>
          </p:cNvPr>
          <p:cNvSpPr txBox="1"/>
          <p:nvPr/>
        </p:nvSpPr>
        <p:spPr>
          <a:xfrm>
            <a:off x="-322736" y="2500503"/>
            <a:ext cx="2371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7" tooltip="https://commons.wikimedia.org/wiki/File:Red_flag_waving_transparent_rev.png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8" tooltip="https://creativecommons.org/licenses/by-sa/3.0/"/>
              </a:rPr>
              <a:t>CC BY-SA</a:t>
            </a:r>
            <a:endParaRPr lang="en-US" sz="90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BCB7C83-BE1D-40A3-818E-54D764D0C8FD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rcRect l="23990" t="1557" r="34703" b="840"/>
          <a:stretch/>
        </p:blipFill>
        <p:spPr>
          <a:xfrm>
            <a:off x="-180184" y="2209799"/>
            <a:ext cx="1853347" cy="26275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54C73EE-DC16-4636-BEC0-5C32259C1E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Decelerating to a stop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5AF43A-E84A-46D4-A255-C84245D142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413875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Line of vehicles decelerates to rest at their maximum braking power. </a:t>
            </a:r>
          </a:p>
          <a:p>
            <a:r>
              <a:rPr lang="en-US" dirty="0"/>
              <a:t>Usually only in Emergency Stopping</a:t>
            </a:r>
          </a:p>
          <a:p>
            <a:r>
              <a:rPr lang="en-US" dirty="0"/>
              <a:t>	Responding to Crashes</a:t>
            </a:r>
          </a:p>
          <a:p>
            <a:r>
              <a:rPr lang="en-US" dirty="0"/>
              <a:t>	Pedestrian or Obstruction</a:t>
            </a:r>
          </a:p>
          <a:p>
            <a:r>
              <a:rPr lang="en-US" dirty="0"/>
              <a:t>Program Specs: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30 -&gt; 0 m/s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Time: 30 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dt</a:t>
            </a:r>
            <a:r>
              <a:rPr lang="en-US" dirty="0"/>
              <a:t>: 0.1 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Lambda: 0.90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Veh</a:t>
            </a:r>
            <a:r>
              <a:rPr lang="en-US" dirty="0"/>
              <a:t> Length: 4.80 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Init</a:t>
            </a:r>
            <a:r>
              <a:rPr lang="en-US" dirty="0"/>
              <a:t> Sep </a:t>
            </a:r>
            <a:r>
              <a:rPr lang="en-US" dirty="0" err="1"/>
              <a:t>Dist</a:t>
            </a:r>
            <a:r>
              <a:rPr lang="en-US" dirty="0"/>
              <a:t>: 80.00 m</a:t>
            </a:r>
          </a:p>
        </p:txBody>
      </p:sp>
      <p:pic>
        <p:nvPicPr>
          <p:cNvPr id="6" name="Distance Comparison Program5">
            <a:hlinkClick r:id="" action="ppaction://media"/>
            <a:extLst>
              <a:ext uri="{FF2B5EF4-FFF2-40B4-BE49-F238E27FC236}">
                <a16:creationId xmlns:a16="http://schemas.microsoft.com/office/drawing/2014/main" id="{06A20A87-B9F5-4787-B152-1E50F05364C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673163" y="281162"/>
            <a:ext cx="3965693" cy="297427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7" name="Separation Comparison Program5">
            <a:hlinkClick r:id="" action="ppaction://media"/>
            <a:extLst>
              <a:ext uri="{FF2B5EF4-FFF2-40B4-BE49-F238E27FC236}">
                <a16:creationId xmlns:a16="http://schemas.microsoft.com/office/drawing/2014/main" id="{F991C165-CD13-4E09-A662-34CDDECD596C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673163" y="3660070"/>
            <a:ext cx="3965693" cy="297427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B268517-2CC0-4904-B515-4A685A1ACFD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4"/>
              </a:ext>
            </a:extLst>
          </a:blip>
          <a:stretch>
            <a:fillRect/>
          </a:stretch>
        </p:blipFill>
        <p:spPr>
          <a:xfrm>
            <a:off x="10192071" y="-119194"/>
            <a:ext cx="2778863" cy="2989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549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3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CC30204-F1F9-4A99-B7C0-E1A2DFE99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Changing initial position (Broad)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D14A511-87A0-47B7-A024-F5A3FAE2D6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Varying the </a:t>
            </a:r>
            <a:r>
              <a:rPr lang="en-US">
                <a:solidFill>
                  <a:schemeClr val="tx1">
                    <a:lumMod val="85000"/>
                  </a:schemeClr>
                </a:solidFill>
              </a:rPr>
              <a:t>Initial Separation 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Distance</a:t>
            </a:r>
          </a:p>
          <a:p>
            <a:pPr lvl="1"/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Optimize Traffic Loads on Roads</a:t>
            </a:r>
          </a:p>
          <a:p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Model Specifications</a:t>
            </a:r>
          </a:p>
          <a:p>
            <a:pPr lvl="1"/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Decelerate to Stop</a:t>
            </a:r>
          </a:p>
          <a:p>
            <a:pPr lvl="1"/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Time: 30 s</a:t>
            </a:r>
          </a:p>
          <a:p>
            <a:pPr lvl="1"/>
            <a:r>
              <a:rPr lang="en-US" dirty="0" err="1">
                <a:solidFill>
                  <a:schemeClr val="tx1">
                    <a:lumMod val="85000"/>
                  </a:schemeClr>
                </a:solidFill>
              </a:rPr>
              <a:t>dt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: 0.1s</a:t>
            </a:r>
          </a:p>
          <a:p>
            <a:pPr lvl="1"/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Lambda: 0.9</a:t>
            </a:r>
          </a:p>
          <a:p>
            <a:pPr lvl="1"/>
            <a:r>
              <a:rPr lang="en-US" dirty="0" err="1">
                <a:solidFill>
                  <a:schemeClr val="tx1">
                    <a:lumMod val="85000"/>
                  </a:schemeClr>
                </a:solidFill>
              </a:rPr>
              <a:t>Veh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 Length: 4.80 m</a:t>
            </a:r>
          </a:p>
          <a:p>
            <a:pPr lvl="1"/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Initial Velocity 30 m/s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EEE3560-71E2-4365-A56C-32F5D2A3E1A7}"/>
              </a:ext>
            </a:extLst>
          </p:cNvPr>
          <p:cNvSpPr txBox="1"/>
          <p:nvPr/>
        </p:nvSpPr>
        <p:spPr>
          <a:xfrm>
            <a:off x="8839200" y="5441245"/>
            <a:ext cx="29125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Vid Goes Here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Cars Spread Out</a:t>
            </a:r>
          </a:p>
          <a:p>
            <a:endParaRPr lang="en-US" dirty="0"/>
          </a:p>
        </p:txBody>
      </p:sp>
      <p:pic>
        <p:nvPicPr>
          <p:cNvPr id="3" name="BroadSepDistVar">
            <a:hlinkClick r:id="" action="ppaction://media"/>
            <a:extLst>
              <a:ext uri="{FF2B5EF4-FFF2-40B4-BE49-F238E27FC236}">
                <a16:creationId xmlns:a16="http://schemas.microsoft.com/office/drawing/2014/main" id="{5881A96F-ADC0-49EC-8BFC-AA2FAB02D86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551612" y="300567"/>
            <a:ext cx="5334000" cy="400050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1533433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19771C-91D4-42DA-9E52-F14FBE2A2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Changing initial position </a:t>
            </a:r>
            <a:br>
              <a:rPr lang="en-US" dirty="0"/>
            </a:br>
            <a:r>
              <a:rPr lang="en-US" dirty="0"/>
              <a:t>(fine)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54CCFC-5038-472C-A9C4-2DA1304026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2" y="742245"/>
            <a:ext cx="8534400" cy="3615267"/>
          </a:xfrm>
        </p:spPr>
        <p:txBody>
          <a:bodyPr>
            <a:normAutofit fontScale="70000" lnSpcReduction="20000"/>
          </a:bodyPr>
          <a:lstStyle/>
          <a:p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Model Specifications</a:t>
            </a:r>
          </a:p>
          <a:p>
            <a:pPr lvl="1"/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Decelerate to Stop</a:t>
            </a:r>
          </a:p>
          <a:p>
            <a:pPr lvl="1"/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Time: 30 s</a:t>
            </a:r>
          </a:p>
          <a:p>
            <a:pPr lvl="1"/>
            <a:r>
              <a:rPr lang="en-US" dirty="0" err="1">
                <a:solidFill>
                  <a:schemeClr val="tx1">
                    <a:lumMod val="85000"/>
                  </a:schemeClr>
                </a:solidFill>
              </a:rPr>
              <a:t>dt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: 0.1s</a:t>
            </a:r>
          </a:p>
          <a:p>
            <a:pPr lvl="1"/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Lambda: 0.9</a:t>
            </a:r>
          </a:p>
          <a:p>
            <a:pPr lvl="1"/>
            <a:r>
              <a:rPr lang="en-US" dirty="0" err="1">
                <a:solidFill>
                  <a:schemeClr val="tx1">
                    <a:lumMod val="85000"/>
                  </a:schemeClr>
                </a:solidFill>
              </a:rPr>
              <a:t>Veh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 Length: 4.80 m</a:t>
            </a:r>
          </a:p>
          <a:p>
            <a:pPr lvl="1"/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Initial Velocity 30 m/s </a:t>
            </a:r>
          </a:p>
          <a:p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Min Sep </a:t>
            </a:r>
            <a:r>
              <a:rPr lang="en-US" dirty="0" err="1">
                <a:solidFill>
                  <a:schemeClr val="tx1">
                    <a:lumMod val="85000"/>
                  </a:schemeClr>
                </a:solidFill>
              </a:rPr>
              <a:t>Dist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: 37 m</a:t>
            </a:r>
          </a:p>
          <a:p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Practical Sep </a:t>
            </a:r>
            <a:r>
              <a:rPr lang="en-US" dirty="0" err="1">
                <a:solidFill>
                  <a:schemeClr val="tx1">
                    <a:lumMod val="85000"/>
                  </a:schemeClr>
                </a:solidFill>
              </a:rPr>
              <a:t>Dist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: 50 m</a:t>
            </a:r>
          </a:p>
          <a:p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Limitations</a:t>
            </a:r>
          </a:p>
          <a:p>
            <a:pPr lvl="1"/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Reaction Time</a:t>
            </a:r>
          </a:p>
          <a:p>
            <a:pPr lvl="1"/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Mechanical Delay</a:t>
            </a:r>
          </a:p>
          <a:p>
            <a:pPr lvl="1"/>
            <a:endParaRPr lang="en-US" dirty="0">
              <a:solidFill>
                <a:schemeClr val="tx1">
                  <a:lumMod val="8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B47CC74-DB31-4BB9-86E9-93039B8B3FDA}"/>
              </a:ext>
            </a:extLst>
          </p:cNvPr>
          <p:cNvSpPr txBox="1"/>
          <p:nvPr/>
        </p:nvSpPr>
        <p:spPr>
          <a:xfrm>
            <a:off x="9369778" y="214489"/>
            <a:ext cx="30141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Vid Goes Here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Cars Bumper to Bumper </a:t>
            </a:r>
          </a:p>
          <a:p>
            <a:endParaRPr lang="en-US" dirty="0"/>
          </a:p>
        </p:txBody>
      </p:sp>
      <p:pic>
        <p:nvPicPr>
          <p:cNvPr id="5" name="FineSepDistVar">
            <a:hlinkClick r:id="" action="ppaction://media"/>
            <a:extLst>
              <a:ext uri="{FF2B5EF4-FFF2-40B4-BE49-F238E27FC236}">
                <a16:creationId xmlns:a16="http://schemas.microsoft.com/office/drawing/2014/main" id="{77C92E78-9BC1-4672-B65C-840550D0F87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273800" y="300568"/>
            <a:ext cx="5334000" cy="400050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3211275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E3B71917-496A-493B-9CF4-20C213B5B6E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2826" t="1238" r="2317" b="1334"/>
          <a:stretch/>
        </p:blipFill>
        <p:spPr>
          <a:xfrm>
            <a:off x="5587666" y="1614793"/>
            <a:ext cx="2870217" cy="29480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88C123-489C-44A0-885B-ED35D9A0A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Changing lambda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80251E-B43B-4981-8EB4-53EB6550B3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4031" y="1512206"/>
            <a:ext cx="8534400" cy="3615267"/>
          </a:xfrm>
        </p:spPr>
        <p:txBody>
          <a:bodyPr>
            <a:normAutofit fontScale="77500" lnSpcReduction="20000"/>
          </a:bodyPr>
          <a:lstStyle/>
          <a:p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Increase Lambda</a:t>
            </a:r>
          </a:p>
          <a:p>
            <a:pPr lvl="1"/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Quicker Reactions</a:t>
            </a:r>
          </a:p>
          <a:p>
            <a:pPr lvl="1"/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Maintained Separation (Equation)</a:t>
            </a:r>
          </a:p>
          <a:p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Limitations</a:t>
            </a:r>
          </a:p>
          <a:p>
            <a:pPr lvl="1"/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Maintained Separation</a:t>
            </a:r>
          </a:p>
          <a:p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Model Specifications</a:t>
            </a:r>
          </a:p>
          <a:p>
            <a:pPr lvl="1"/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Decelerate to Stop</a:t>
            </a:r>
          </a:p>
          <a:p>
            <a:pPr lvl="1"/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Time: 30 s</a:t>
            </a:r>
          </a:p>
          <a:p>
            <a:pPr lvl="1"/>
            <a:r>
              <a:rPr lang="en-US" dirty="0" err="1">
                <a:solidFill>
                  <a:schemeClr val="tx1">
                    <a:lumMod val="85000"/>
                  </a:schemeClr>
                </a:solidFill>
              </a:rPr>
              <a:t>dt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: 0.1s</a:t>
            </a:r>
          </a:p>
          <a:p>
            <a:pPr lvl="1"/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Headway: 80 m</a:t>
            </a:r>
          </a:p>
          <a:p>
            <a:pPr lvl="1"/>
            <a:r>
              <a:rPr lang="en-US" dirty="0" err="1">
                <a:solidFill>
                  <a:schemeClr val="tx1">
                    <a:lumMod val="85000"/>
                  </a:schemeClr>
                </a:solidFill>
              </a:rPr>
              <a:t>Veh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 Length: 4.80 m</a:t>
            </a:r>
          </a:p>
          <a:p>
            <a:pPr lvl="1"/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Initial Velocity 30 m/s </a:t>
            </a:r>
          </a:p>
          <a:p>
            <a:endParaRPr lang="en-US" dirty="0">
              <a:solidFill>
                <a:schemeClr val="tx1">
                  <a:lumMod val="85000"/>
                </a:schemeClr>
              </a:solidFill>
            </a:endParaRPr>
          </a:p>
        </p:txBody>
      </p:sp>
      <p:pic>
        <p:nvPicPr>
          <p:cNvPr id="5" name="VarLambda80">
            <a:hlinkClick r:id="" action="ppaction://media"/>
            <a:extLst>
              <a:ext uri="{FF2B5EF4-FFF2-40B4-BE49-F238E27FC236}">
                <a16:creationId xmlns:a16="http://schemas.microsoft.com/office/drawing/2014/main" id="{EC4FE670-1BD7-4E90-ABCC-06CC19EB01E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235780" y="266699"/>
            <a:ext cx="3668889" cy="2751667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6" name="VarLambda80Sep">
            <a:hlinkClick r:id="" action="ppaction://media"/>
            <a:extLst>
              <a:ext uri="{FF2B5EF4-FFF2-40B4-BE49-F238E27FC236}">
                <a16:creationId xmlns:a16="http://schemas.microsoft.com/office/drawing/2014/main" id="{0838931C-CBA1-4662-8D53-BA36CF9AA880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6558843" y="3865031"/>
            <a:ext cx="3668889" cy="2751667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3D9E015-99FA-401A-B52D-227B3BF31D39}"/>
              </a:ext>
            </a:extLst>
          </p:cNvPr>
          <p:cNvSpPr txBox="1"/>
          <p:nvPr/>
        </p:nvSpPr>
        <p:spPr>
          <a:xfrm>
            <a:off x="2667000" y="6858000"/>
            <a:ext cx="6858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7" tooltip="https://www.flickr.com/photos/raybouk/9754412161/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10" tooltip="https://creativecommons.org/licenses/by/2.0/"/>
              </a:rPr>
              <a:t>CC BY</a:t>
            </a:r>
            <a:endParaRPr lang="en-US" sz="90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6A42387-C1C7-4A96-A711-3092A3967D8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 rot="20806918">
            <a:off x="-251801" y="-64739"/>
            <a:ext cx="2576671" cy="150107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C4D1B98-377F-492A-9B71-63CEFC002FC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165" y="-6957"/>
            <a:ext cx="3467100" cy="2695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980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3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8FBE6E-4197-4D36-915F-AA0E9B4B2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conventional vs optimized traffic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3830E0-2688-4DB4-BA59-7435E94592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b"/>
          <a:lstStyle/>
          <a:p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Optimization Increases Traffic Loads on Roads.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00AA58-3855-484D-A3EB-6E9561EC0E87}"/>
              </a:ext>
            </a:extLst>
          </p:cNvPr>
          <p:cNvSpPr txBox="1"/>
          <p:nvPr/>
        </p:nvSpPr>
        <p:spPr>
          <a:xfrm>
            <a:off x="9218612" y="428978"/>
            <a:ext cx="297338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Vids Go Here (Formatting so 1 at a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Fine Tuning Spec for Race Car in Background?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Measurement Tools</a:t>
            </a:r>
          </a:p>
          <a:p>
            <a:endParaRPr lang="en-US" dirty="0"/>
          </a:p>
        </p:txBody>
      </p:sp>
      <p:pic>
        <p:nvPicPr>
          <p:cNvPr id="5" name="Distance Comparison Program1">
            <a:hlinkClick r:id="" action="ppaction://media"/>
            <a:extLst>
              <a:ext uri="{FF2B5EF4-FFF2-40B4-BE49-F238E27FC236}">
                <a16:creationId xmlns:a16="http://schemas.microsoft.com/office/drawing/2014/main" id="{80DC3CD1-C58D-4604-A14D-D39FB9939EE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84212" y="685800"/>
            <a:ext cx="3099740" cy="2324805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6" name="Separation Comparison Program1">
            <a:hlinkClick r:id="" action="ppaction://media"/>
            <a:extLst>
              <a:ext uri="{FF2B5EF4-FFF2-40B4-BE49-F238E27FC236}">
                <a16:creationId xmlns:a16="http://schemas.microsoft.com/office/drawing/2014/main" id="{FDA92E7E-A700-4BB8-A3E7-FB30E31D8B51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252472" y="685800"/>
            <a:ext cx="3099740" cy="2324805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01CDB9F-D5B5-4BA0-940E-A234180E829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8198032" y="4060753"/>
            <a:ext cx="3208619" cy="2139079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5528B0D-9409-4E8D-96B3-8C10FF89D62B}"/>
              </a:ext>
            </a:extLst>
          </p:cNvPr>
          <p:cNvSpPr txBox="1"/>
          <p:nvPr/>
        </p:nvSpPr>
        <p:spPr>
          <a:xfrm>
            <a:off x="2286000" y="5969000"/>
            <a:ext cx="7620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9" tooltip="http://www.freefoto.co/preview/21-23-10/Traffic-Jam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10" tooltip="https://creativecommons.org/licenses/by-nc-nd/3.0/"/>
              </a:rPr>
              <a:t>CC BY-NC-ND</a:t>
            </a:r>
            <a:endParaRPr lang="en-US" sz="90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26BAC6C-0FF5-409C-B1D7-06E7758CFDE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3996384" y="331831"/>
            <a:ext cx="4043656" cy="303274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10000"/>
              </a:srgbClr>
            </a:outerShdw>
            <a:softEdge rad="0"/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BF2CD2F-A780-4D39-8A84-862832EB923D}"/>
              </a:ext>
            </a:extLst>
          </p:cNvPr>
          <p:cNvSpPr txBox="1"/>
          <p:nvPr/>
        </p:nvSpPr>
        <p:spPr>
          <a:xfrm>
            <a:off x="1674000" y="7008000"/>
            <a:ext cx="9144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12" tooltip="http://commons.wikimedia.org/wiki/File:Traffic_congestion_at_A325.JPG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13" tooltip="https://creativecommons.org/licenses/by-sa/3.0/"/>
              </a:rPr>
              <a:t>CC BY-SA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714239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3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8FBE6E-4197-4D36-915F-AA0E9B4B2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conventional vs optimized traffic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3830E0-2688-4DB4-BA59-7435E94592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b"/>
          <a:lstStyle/>
          <a:p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Acceleration and Deceleration: Smaller Headway yet</a:t>
            </a:r>
          </a:p>
          <a:p>
            <a:pPr marL="0" indent="0">
              <a:buNone/>
            </a:pPr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 	maintaining safety.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00AA58-3855-484D-A3EB-6E9561EC0E87}"/>
              </a:ext>
            </a:extLst>
          </p:cNvPr>
          <p:cNvSpPr txBox="1"/>
          <p:nvPr/>
        </p:nvSpPr>
        <p:spPr>
          <a:xfrm>
            <a:off x="9218612" y="428978"/>
            <a:ext cx="297338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Vids Go Here (Formatting so 1 at a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Fine Tuning Spec for Race Car in Background?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Measurement Tools</a:t>
            </a:r>
          </a:p>
          <a:p>
            <a:endParaRPr lang="en-US" dirty="0"/>
          </a:p>
        </p:txBody>
      </p:sp>
      <p:pic>
        <p:nvPicPr>
          <p:cNvPr id="9" name="Distance Comparison Program2">
            <a:hlinkClick r:id="" action="ppaction://media"/>
            <a:extLst>
              <a:ext uri="{FF2B5EF4-FFF2-40B4-BE49-F238E27FC236}">
                <a16:creationId xmlns:a16="http://schemas.microsoft.com/office/drawing/2014/main" id="{8ABEB600-2EF7-48D1-8C0C-142AECE9428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684212" y="685799"/>
            <a:ext cx="3099740" cy="2324805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0" name="Separation Comparison Program3">
            <a:hlinkClick r:id="" action="ppaction://media"/>
            <a:extLst>
              <a:ext uri="{FF2B5EF4-FFF2-40B4-BE49-F238E27FC236}">
                <a16:creationId xmlns:a16="http://schemas.microsoft.com/office/drawing/2014/main" id="{472A8475-93E0-4273-B89B-4EC0E8286032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8252472" y="3669594"/>
            <a:ext cx="3099740" cy="2324805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1" name="Distance Comparison Program3">
            <a:hlinkClick r:id="" action="ppaction://media"/>
            <a:extLst>
              <a:ext uri="{FF2B5EF4-FFF2-40B4-BE49-F238E27FC236}">
                <a16:creationId xmlns:a16="http://schemas.microsoft.com/office/drawing/2014/main" id="{CA5B1C16-C71F-402E-B327-CFB776407E5B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8252472" y="685798"/>
            <a:ext cx="3099740" cy="2324805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2" name="Separation Comparison Program2">
            <a:hlinkClick r:id="" action="ppaction://media"/>
            <a:extLst>
              <a:ext uri="{FF2B5EF4-FFF2-40B4-BE49-F238E27FC236}">
                <a16:creationId xmlns:a16="http://schemas.microsoft.com/office/drawing/2014/main" id="{8149ED98-F37B-47A1-B0C7-0088E0DC5EE0}"/>
              </a:ext>
            </a:extLst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4468342" y="685797"/>
            <a:ext cx="3099740" cy="2324805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2DE8C53-574E-42F3-9E31-82E33BA6DD71}"/>
              </a:ext>
            </a:extLst>
          </p:cNvPr>
          <p:cNvSpPr txBox="1"/>
          <p:nvPr/>
        </p:nvSpPr>
        <p:spPr>
          <a:xfrm>
            <a:off x="261257" y="91440"/>
            <a:ext cx="117304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Model Specifications:    Time: 30 s,    </a:t>
            </a:r>
            <a:r>
              <a:rPr lang="en-US" dirty="0" err="1">
                <a:solidFill>
                  <a:schemeClr val="tx1">
                    <a:lumMod val="85000"/>
                  </a:schemeClr>
                </a:solidFill>
              </a:rPr>
              <a:t>dt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: 0.1s,    Lambda: 2.3,   Headway: 50 m,   Initial Velocity 30 m/s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137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13" repeatCount="indefinite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19" repeatCount="indefinite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80000">
                <p:cTn id="25" repeatCount="indefinite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E2D61F9B-0823-4136-87DA-B83BC4403E1B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harpenSoften amount="-71000"/>
                    </a14:imgEffect>
                    <a14:imgEffect>
                      <a14:colorTemperature colorTemp="7318"/>
                    </a14:imgEffect>
                    <a14:imgEffect>
                      <a14:saturation sat="0"/>
                    </a14:imgEffect>
                    <a14:imgEffect>
                      <a14:brightnessContrast bright="-2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3034"/>
          <a:stretch/>
        </p:blipFill>
        <p:spPr>
          <a:xfrm>
            <a:off x="-648861" y="3669595"/>
            <a:ext cx="4776656" cy="3821732"/>
          </a:xfrm>
          <a:prstGeom prst="rect">
            <a:avLst/>
          </a:prstGeom>
          <a:effectLst>
            <a:reflection endPos="65000" dist="50800" dir="5400000" sy="-100000" algn="bl" rotWithShape="0"/>
            <a:softEdge rad="27940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28FBE6E-4197-4D36-915F-AA0E9B4B2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conventional vs optimized traffic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3830E0-2688-4DB4-BA59-7435E94592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2" y="843846"/>
            <a:ext cx="8534400" cy="3615267"/>
          </a:xfrm>
        </p:spPr>
        <p:txBody>
          <a:bodyPr anchor="b"/>
          <a:lstStyle/>
          <a:p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Emergency Acceleration and Deceleration: Still </a:t>
            </a:r>
          </a:p>
          <a:p>
            <a:pPr marL="0" indent="0">
              <a:buNone/>
            </a:pPr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	keeping passengers safe while adding more space for</a:t>
            </a:r>
          </a:p>
          <a:p>
            <a:pPr marL="0" indent="0">
              <a:buNone/>
            </a:pPr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	larger roads capacity</a:t>
            </a:r>
          </a:p>
        </p:txBody>
      </p:sp>
      <p:pic>
        <p:nvPicPr>
          <p:cNvPr id="5" name="Distance Comparison Program4">
            <a:hlinkClick r:id="" action="ppaction://media"/>
            <a:extLst>
              <a:ext uri="{FF2B5EF4-FFF2-40B4-BE49-F238E27FC236}">
                <a16:creationId xmlns:a16="http://schemas.microsoft.com/office/drawing/2014/main" id="{F7CBF8E3-EFC9-4DB4-8E5D-723F89D4C67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684212" y="685796"/>
            <a:ext cx="3099740" cy="2324805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6" name="Separation Comparison Program4">
            <a:hlinkClick r:id="" action="ppaction://media"/>
            <a:extLst>
              <a:ext uri="{FF2B5EF4-FFF2-40B4-BE49-F238E27FC236}">
                <a16:creationId xmlns:a16="http://schemas.microsoft.com/office/drawing/2014/main" id="{6E33BC7F-5550-47E1-9B9D-E50E8B6108CF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4468342" y="685795"/>
            <a:ext cx="3099740" cy="2324805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7" name="Distance Comparison Program5">
            <a:hlinkClick r:id="" action="ppaction://media"/>
            <a:extLst>
              <a:ext uri="{FF2B5EF4-FFF2-40B4-BE49-F238E27FC236}">
                <a16:creationId xmlns:a16="http://schemas.microsoft.com/office/drawing/2014/main" id="{C45D7040-0BAE-44AA-BDE4-984714FFAD7E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8252472" y="685795"/>
            <a:ext cx="3099740" cy="2324805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8" name="Separation Comparison Program5">
            <a:hlinkClick r:id="" action="ppaction://media"/>
            <a:extLst>
              <a:ext uri="{FF2B5EF4-FFF2-40B4-BE49-F238E27FC236}">
                <a16:creationId xmlns:a16="http://schemas.microsoft.com/office/drawing/2014/main" id="{98E215E4-B233-4792-9372-B560B4163170}"/>
              </a:ext>
            </a:extLst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8252472" y="3669594"/>
            <a:ext cx="3099740" cy="2324805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698136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3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9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25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4A92D5F-22F5-4E57-BBF4-0FABAC849D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781902" y="2644696"/>
            <a:ext cx="3381538" cy="242295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825A7D-9B15-4F95-8A94-3FE6160A8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 Of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7BDB00-F0E4-47A4-9D6C-845975C005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Humans too irregular</a:t>
            </a:r>
          </a:p>
          <a:p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Automated Traffic is much more </a:t>
            </a:r>
          </a:p>
          <a:p>
            <a:pPr lvl="1"/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Precise</a:t>
            </a:r>
          </a:p>
          <a:p>
            <a:pPr lvl="1"/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Knowledgeable about neighbors</a:t>
            </a:r>
          </a:p>
          <a:p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Used to find maximum load of a single lane highway</a:t>
            </a:r>
          </a:p>
          <a:p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Maintain Safety Above All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4DFD96B-FD5D-493B-9E12-C5CBB6ED5CC2}"/>
              </a:ext>
            </a:extLst>
          </p:cNvPr>
          <p:cNvSpPr txBox="1"/>
          <p:nvPr/>
        </p:nvSpPr>
        <p:spPr>
          <a:xfrm>
            <a:off x="8252178" y="685800"/>
            <a:ext cx="28560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Automated Car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722FC3-2350-48E4-B19A-F755596184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8063285" y="499535"/>
            <a:ext cx="3634439" cy="242295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931710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97F9AE-A0FD-401C-B623-F3277E869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Description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10ABDA-C22E-4385-A6E5-BCA38C42B9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Model of Traffic Flow along a single lane.</a:t>
            </a:r>
          </a:p>
          <a:p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Only the first vehicle varies</a:t>
            </a:r>
          </a:p>
          <a:p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Following vehicle’s are dependent on the previous vehicles speed and a constant</a:t>
            </a:r>
          </a:p>
          <a:p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Constant determined by user.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39526E-9BAA-4684-8DBE-1BAD59DAA67A}"/>
              </a:ext>
            </a:extLst>
          </p:cNvPr>
          <p:cNvSpPr txBox="1"/>
          <p:nvPr/>
        </p:nvSpPr>
        <p:spPr>
          <a:xfrm>
            <a:off x="7834489" y="203200"/>
            <a:ext cx="3939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Race Strip</a:t>
            </a:r>
          </a:p>
        </p:txBody>
      </p:sp>
    </p:spTree>
    <p:extLst>
      <p:ext uri="{BB962C8B-B14F-4D97-AF65-F5344CB8AC3E}">
        <p14:creationId xmlns:p14="http://schemas.microsoft.com/office/powerpoint/2010/main" val="1859326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F59ED-2DFD-4BB4-AB6E-3FF359554C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– Create and Run</a:t>
            </a:r>
            <a:br>
              <a:rPr lang="en-US" dirty="0"/>
            </a:br>
            <a:r>
              <a:rPr lang="en-US" dirty="0"/>
              <a:t>future goals of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409D79-5553-4932-8475-DA725D46D1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Learned how to Create and Run Multiple Files at once w/ little user interaction</a:t>
            </a:r>
          </a:p>
          <a:p>
            <a:pPr marL="0" indent="0">
              <a:buNone/>
            </a:pPr>
            <a:endParaRPr lang="en-US" dirty="0">
              <a:solidFill>
                <a:schemeClr val="tx1">
                  <a:lumMod val="85000"/>
                </a:schemeClr>
              </a:solidFill>
            </a:endParaRPr>
          </a:p>
          <a:p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Model has capability to run with different vehicle specifications</a:t>
            </a:r>
          </a:p>
          <a:p>
            <a:pPr lvl="1"/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Lambda</a:t>
            </a:r>
          </a:p>
          <a:p>
            <a:pPr lvl="1"/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Initial Velocity</a:t>
            </a:r>
          </a:p>
          <a:p>
            <a:pPr lvl="1"/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Initial Separation Distance</a:t>
            </a:r>
          </a:p>
          <a:p>
            <a:pPr lvl="1"/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Vehicle Length</a:t>
            </a:r>
          </a:p>
          <a:p>
            <a:pPr lvl="1"/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Maximum Acceleration</a:t>
            </a:r>
          </a:p>
          <a:p>
            <a:pPr lvl="1"/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Maximum Velocity</a:t>
            </a:r>
          </a:p>
        </p:txBody>
      </p:sp>
    </p:spTree>
    <p:extLst>
      <p:ext uri="{BB962C8B-B14F-4D97-AF65-F5344CB8AC3E}">
        <p14:creationId xmlns:p14="http://schemas.microsoft.com/office/powerpoint/2010/main" val="5073135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4BC822-ACB5-4E4F-8D7D-36C91923BE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412043"/>
            <a:ext cx="8534400" cy="1507067"/>
          </a:xfrm>
        </p:spPr>
        <p:txBody>
          <a:bodyPr/>
          <a:lstStyle/>
          <a:p>
            <a:r>
              <a:rPr lang="en-US" dirty="0"/>
              <a:t>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3B9E11-83E9-45A6-A26C-F5F606A6F5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2" y="2379132"/>
            <a:ext cx="8534400" cy="3615267"/>
          </a:xfrm>
        </p:spPr>
        <p:txBody>
          <a:bodyPr/>
          <a:lstStyle/>
          <a:p>
            <a:r>
              <a:rPr lang="en-US" dirty="0">
                <a:hlinkClick r:id="rId2"/>
              </a:rPr>
              <a:t>https://www.michigan.gov/documents/msp/BrakeTesting-MSP_VehicleEval08_Web_221473_7.pdf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27563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0319A-E87A-4C7A-BC0B-3620C1971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Mathematics and equations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D0E0B80-1D6B-45B9-993C-3FBE636BD09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4212" y="685801"/>
                <a:ext cx="8534400" cy="3801532"/>
              </a:xfrm>
            </p:spPr>
            <p:txBody>
              <a:bodyPr>
                <a:normAutofit fontScale="62500" lnSpcReduction="20000"/>
              </a:bodyPr>
              <a:lstStyle/>
              <a:p>
                <a:r>
                  <a:rPr lang="en-US" dirty="0">
                    <a:solidFill>
                      <a:schemeClr val="tx1">
                        <a:lumMod val="85000"/>
                      </a:schemeClr>
                    </a:solidFill>
                  </a:rPr>
                  <a:t>General Equation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chemeClr val="tx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𝑑𝑣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i="1">
                        <a:solidFill>
                          <a:schemeClr val="tx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i="1">
                        <a:solidFill>
                          <a:schemeClr val="tx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i="1">
                        <a:solidFill>
                          <a:schemeClr val="tx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tx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i="1">
                                <a:solidFill>
                                  <a:schemeClr val="tx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tx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tx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 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tx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i="1">
                                <a:solidFill>
                                  <a:schemeClr val="tx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tx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tx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endParaRPr lang="en-US" dirty="0">
                  <a:solidFill>
                    <a:schemeClr val="tx1">
                      <a:lumMod val="85000"/>
                    </a:schemeClr>
                  </a:solidFill>
                </a:endParaRPr>
              </a:p>
              <a:p>
                <a:r>
                  <a:rPr lang="en-US" dirty="0">
                    <a:solidFill>
                      <a:schemeClr val="tx1">
                        <a:lumMod val="85000"/>
                      </a:schemeClr>
                    </a:solidFill>
                  </a:rPr>
                  <a:t>What it means: Acceleration tied to Velocity</a:t>
                </a:r>
              </a:p>
              <a:p>
                <a:pPr lvl="1"/>
                <a:r>
                  <a:rPr lang="en-US" dirty="0">
                    <a:solidFill>
                      <a:schemeClr val="tx1">
                        <a:lumMod val="85000"/>
                      </a:schemeClr>
                    </a:solidFill>
                  </a:rPr>
                  <a:t>Limited to only velocities</a:t>
                </a:r>
              </a:p>
              <a:p>
                <a:endParaRPr lang="en-US" dirty="0">
                  <a:solidFill>
                    <a:schemeClr val="tx1">
                      <a:lumMod val="85000"/>
                    </a:schemeClr>
                  </a:solidFill>
                </a:endParaRPr>
              </a:p>
              <a:p>
                <a:r>
                  <a:rPr lang="en-US" dirty="0">
                    <a:solidFill>
                      <a:schemeClr val="tx1">
                        <a:lumMod val="85000"/>
                      </a:schemeClr>
                    </a:solidFill>
                  </a:rPr>
                  <a:t>Discretized: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chemeClr val="tx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𝑑𝑣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𝑑𝑡</m:t>
                        </m:r>
                        <m: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den>
                    </m:f>
                    <m:r>
                      <a:rPr lang="en-US" i="1">
                        <a:solidFill>
                          <a:schemeClr val="tx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tx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i="1">
                                <a:solidFill>
                                  <a:schemeClr val="tx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tx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tx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solidFill>
                                  <a:schemeClr val="tx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</m:d>
                        <m: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 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tx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i="1">
                                <a:solidFill>
                                  <a:schemeClr val="tx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tx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tx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solidFill>
                                  <a:schemeClr val="tx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</m:d>
                        <m: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endParaRPr lang="en-US" dirty="0">
                  <a:solidFill>
                    <a:schemeClr val="tx1">
                      <a:lumMod val="85000"/>
                    </a:schemeClr>
                  </a:solidFill>
                </a:endParaRP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chemeClr val="tx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′)−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tx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′−1)</m:t>
                        </m:r>
                      </m:num>
                      <m:den>
                        <m: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𝑑𝑡</m:t>
                        </m:r>
                        <m: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den>
                    </m:f>
                    <m:r>
                      <a:rPr lang="en-US" i="1">
                        <a:solidFill>
                          <a:schemeClr val="tx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tx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i="1">
                                <a:solidFill>
                                  <a:schemeClr val="tx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tx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tx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solidFill>
                                  <a:schemeClr val="tx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</m:d>
                        <m: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 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tx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tx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tx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solidFill>
                                  <a:schemeClr val="tx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</m:d>
                        <m: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endParaRPr lang="en-US" dirty="0">
                  <a:solidFill>
                    <a:schemeClr val="tx1">
                      <a:lumMod val="85000"/>
                    </a:schemeClr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i="1">
                        <a:solidFill>
                          <a:schemeClr val="tx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i="1">
                        <a:solidFill>
                          <a:schemeClr val="tx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)−</m:t>
                    </m:r>
                    <m:sSub>
                      <m:sSubPr>
                        <m:ctrlP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i="1">
                        <a:solidFill>
                          <a:schemeClr val="tx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i="1">
                        <a:solidFill>
                          <a:schemeClr val="tx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−1)= </m:t>
                    </m:r>
                    <m:r>
                      <a:rPr lang="en-US" i="1">
                        <a:solidFill>
                          <a:schemeClr val="tx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𝑑𝑡</m:t>
                    </m:r>
                    <m:r>
                      <a:rPr lang="en-US" i="1">
                        <a:solidFill>
                          <a:schemeClr val="tx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′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tx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i="1">
                                <a:solidFill>
                                  <a:schemeClr val="tx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tx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tx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solidFill>
                                  <a:schemeClr val="tx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</m:d>
                        <m: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]− </m:t>
                        </m:r>
                        <m: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tx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tx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tx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[ 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tx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tx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tx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solidFill>
                                  <a:schemeClr val="tx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</m:d>
                        <m: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endParaRPr lang="en-US" dirty="0">
                  <a:solidFill>
                    <a:schemeClr val="tx1">
                      <a:lumMod val="85000"/>
                    </a:schemeClr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tx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tx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1+</m:t>
                            </m:r>
                            <m:r>
                              <a:rPr lang="en-US" i="1">
                                <a:solidFill>
                                  <a:schemeClr val="tx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tx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chemeClr val="tx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tx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  <m: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i="1">
                        <a:solidFill>
                          <a:schemeClr val="tx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i="1">
                        <a:solidFill>
                          <a:schemeClr val="tx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)= </m:t>
                    </m:r>
                    <m:r>
                      <a:rPr lang="en-US" i="1">
                        <a:solidFill>
                          <a:schemeClr val="tx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𝑑𝑡</m:t>
                    </m:r>
                    <m:r>
                      <a:rPr lang="en-US" i="1">
                        <a:solidFill>
                          <a:schemeClr val="tx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′ [</m:t>
                    </m:r>
                    <m:sSub>
                      <m:sSubPr>
                        <m:ctrlP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</m:d>
                    <m:r>
                      <a:rPr lang="en-US" i="1">
                        <a:solidFill>
                          <a:schemeClr val="tx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 ]+ </m:t>
                    </m:r>
                    <m:sSub>
                      <m:sSubPr>
                        <m:ctrlP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i="1">
                        <a:solidFill>
                          <a:schemeClr val="tx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i="1">
                        <a:solidFill>
                          <a:schemeClr val="tx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−1)</m:t>
                    </m:r>
                  </m:oMath>
                </a14:m>
                <a:endParaRPr lang="en-US" dirty="0">
                  <a:solidFill>
                    <a:schemeClr val="tx1">
                      <a:lumMod val="85000"/>
                    </a:schemeClr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i="1">
                        <a:solidFill>
                          <a:schemeClr val="tx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i="1">
                        <a:solidFill>
                          <a:schemeClr val="tx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)= </m:t>
                    </m:r>
                    <m:f>
                      <m:fPr>
                        <m:ctrlP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chemeClr val="tx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tx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tx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tx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−1)− </m:t>
                        </m:r>
                        <m: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𝑑𝑡</m:t>
                        </m:r>
                        <m: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[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tx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>
                                <a:solidFill>
                                  <a:schemeClr val="tx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i="1">
                                <a:solidFill>
                                  <a:schemeClr val="tx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tx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tx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chemeClr val="tx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tx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  <m: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]</m:t>
                        </m:r>
                      </m:num>
                      <m:den>
                        <m: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𝑑𝑡</m:t>
                        </m:r>
                        <m: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chemeClr val="tx1">
                        <a:lumMod val="85000"/>
                      </a:schemeClr>
                    </a:solidFill>
                  </a:rPr>
                  <a:t>					*Major Problem O(</a:t>
                </a:r>
                <a:r>
                  <a:rPr lang="en-US" dirty="0" err="1">
                    <a:solidFill>
                      <a:schemeClr val="tx1">
                        <a:lumMod val="85000"/>
                      </a:schemeClr>
                    </a:solidFill>
                  </a:rPr>
                  <a:t>dt</a:t>
                </a:r>
                <a:r>
                  <a:rPr lang="en-US" dirty="0">
                    <a:solidFill>
                      <a:schemeClr val="tx1">
                        <a:lumMod val="85000"/>
                      </a:schemeClr>
                    </a:solidFill>
                  </a:rPr>
                  <a:t>)				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D0E0B80-1D6B-45B9-993C-3FBE636BD0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4212" y="685801"/>
                <a:ext cx="8534400" cy="3801532"/>
              </a:xfrm>
              <a:blipFill>
                <a:blip r:embed="rId2"/>
                <a:stretch>
                  <a:fillRect t="-963" b="-1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FF5909E2-A935-40E1-9919-CBF8DBA855C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28021780"/>
                  </p:ext>
                </p:extLst>
              </p:nvPr>
            </p:nvGraphicFramePr>
            <p:xfrm>
              <a:off x="6640286" y="975949"/>
              <a:ext cx="3833767" cy="3095309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1079426">
                      <a:extLst>
                        <a:ext uri="{9D8B030D-6E8A-4147-A177-3AD203B41FA5}">
                          <a16:colId xmlns:a16="http://schemas.microsoft.com/office/drawing/2014/main" val="4259856381"/>
                        </a:ext>
                      </a:extLst>
                    </a:gridCol>
                    <a:gridCol w="2754341">
                      <a:extLst>
                        <a:ext uri="{9D8B030D-6E8A-4147-A177-3AD203B41FA5}">
                          <a16:colId xmlns:a16="http://schemas.microsoft.com/office/drawing/2014/main" val="1471265585"/>
                        </a:ext>
                      </a:extLst>
                    </a:gridCol>
                  </a:tblGrid>
                  <a:tr h="496410">
                    <a:tc gridSpan="2"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dirty="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Legend of Symbols</a:t>
                          </a:r>
                          <a:endParaRPr lang="en-US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02828"/>
                      </a:ext>
                    </a:extLst>
                  </a:tr>
                  <a:tr h="956444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1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sz="1100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100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𝑑𝑣</m:t>
                                        </m:r>
                                      </m:e>
                                      <m:sub>
                                        <m:r>
                                          <a:rPr lang="en-US" sz="1100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1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𝑑𝑡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Acceleration of the jth vehicle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120074399"/>
                      </a:ext>
                    </a:extLst>
                  </a:tr>
                  <a:tr h="496410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𝜆</m:t>
                                </m:r>
                              </m:oMath>
                            </m:oMathPara>
                          </a14:m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Constant that user defines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07059974"/>
                      </a:ext>
                    </a:extLst>
                  </a:tr>
                  <a:tr h="609748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1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11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𝑗</m:t>
                                    </m:r>
                                    <m:r>
                                      <a:rPr lang="en-US" sz="11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  <m:r>
                                  <a:rPr lang="en-US" sz="11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(</m:t>
                                </m:r>
                                <m:r>
                                  <a:rPr lang="en-US" sz="11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𝑡</m:t>
                                </m:r>
                                <m:r>
                                  <a:rPr lang="en-US" sz="11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Real Time Speed of Previous Car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52712415"/>
                      </a:ext>
                    </a:extLst>
                  </a:tr>
                  <a:tr h="536297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1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11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10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(t)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dirty="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Real Time Speed of Current Car</a:t>
                          </a:r>
                          <a:endParaRPr lang="en-US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2602012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FF5909E2-A935-40E1-9919-CBF8DBA855C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28021780"/>
                  </p:ext>
                </p:extLst>
              </p:nvPr>
            </p:nvGraphicFramePr>
            <p:xfrm>
              <a:off x="6640286" y="975949"/>
              <a:ext cx="3833767" cy="3095309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1079426">
                      <a:extLst>
                        <a:ext uri="{9D8B030D-6E8A-4147-A177-3AD203B41FA5}">
                          <a16:colId xmlns:a16="http://schemas.microsoft.com/office/drawing/2014/main" val="4259856381"/>
                        </a:ext>
                      </a:extLst>
                    </a:gridCol>
                    <a:gridCol w="2754341">
                      <a:extLst>
                        <a:ext uri="{9D8B030D-6E8A-4147-A177-3AD203B41FA5}">
                          <a16:colId xmlns:a16="http://schemas.microsoft.com/office/drawing/2014/main" val="1471265585"/>
                        </a:ext>
                      </a:extLst>
                    </a:gridCol>
                  </a:tblGrid>
                  <a:tr h="496410">
                    <a:tc gridSpan="2"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dirty="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Legend of Symbols</a:t>
                          </a:r>
                          <a:endParaRPr lang="en-US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02828"/>
                      </a:ext>
                    </a:extLst>
                  </a:tr>
                  <a:tr h="95644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65" t="-52229" r="-257062" b="-1732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Acceleration of the jth vehicle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120074399"/>
                      </a:ext>
                    </a:extLst>
                  </a:tr>
                  <a:tr h="49641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65" t="-291463" r="-257062" b="-23170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Constant that user defines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07059974"/>
                      </a:ext>
                    </a:extLst>
                  </a:tr>
                  <a:tr h="60974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65" t="-321000" r="-257062" b="-9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Real Time Speed of Previous Car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52712415"/>
                      </a:ext>
                    </a:extLst>
                  </a:tr>
                  <a:tr h="53629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65" t="-478409" r="-257062" b="-2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dirty="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Real Time Speed of Current Car</a:t>
                          </a:r>
                          <a:endParaRPr lang="en-US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2602012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AA666ACF-33A3-432B-BEF7-83DF0A1A488C}"/>
              </a:ext>
            </a:extLst>
          </p:cNvPr>
          <p:cNvSpPr txBox="1"/>
          <p:nvPr/>
        </p:nvSpPr>
        <p:spPr>
          <a:xfrm>
            <a:off x="9572978" y="225778"/>
            <a:ext cx="208844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Math Clip Art</a:t>
            </a:r>
          </a:p>
          <a:p>
            <a:r>
              <a:rPr lang="en-US" dirty="0"/>
              <a:t>Scholarly by hand</a:t>
            </a:r>
          </a:p>
          <a:p>
            <a:r>
              <a:rPr lang="en-US" dirty="0"/>
              <a:t>Design of Car on Paper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76E71A0-D65B-4203-A88C-58ADC54AF460}"/>
              </a:ext>
            </a:extLst>
          </p:cNvPr>
          <p:cNvSpPr txBox="1"/>
          <p:nvPr/>
        </p:nvSpPr>
        <p:spPr>
          <a:xfrm>
            <a:off x="2798820" y="5337797"/>
            <a:ext cx="441655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4" tooltip="http://theconversation.com/cops-may-feel-biggest-impact-from-driverless-car-revolution-38767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5" tooltip="https://creativecommons.org/licenses/by-nd/4.0/"/>
              </a:rPr>
              <a:t>CC BY-ND</a:t>
            </a:r>
            <a:endParaRPr lang="en-US" sz="9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07862A5-4245-46C3-A9B0-BC3F0F1C38E9}"/>
              </a:ext>
            </a:extLst>
          </p:cNvPr>
          <p:cNvSpPr txBox="1"/>
          <p:nvPr/>
        </p:nvSpPr>
        <p:spPr>
          <a:xfrm>
            <a:off x="2948820" y="5487797"/>
            <a:ext cx="441655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4" tooltip="http://theconversation.com/cops-may-feel-biggest-impact-from-driverless-car-revolution-38767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5" tooltip="https://creativecommons.org/licenses/by-nd/4.0/"/>
              </a:rPr>
              <a:t>CC BY-ND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25212769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F4AEA-9AD5-4987-BC6F-212DE0DBA3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Runge-</a:t>
            </a:r>
            <a:r>
              <a:rPr lang="en-US" dirty="0" err="1"/>
              <a:t>kutta</a:t>
            </a:r>
            <a:r>
              <a:rPr lang="en-US" dirty="0"/>
              <a:t> 4</a:t>
            </a:r>
            <a:r>
              <a:rPr lang="en-US" baseline="30000" dirty="0"/>
              <a:t>th</a:t>
            </a:r>
            <a:r>
              <a:rPr lang="en-US" dirty="0"/>
              <a:t> Order</a:t>
            </a:r>
            <a:br>
              <a:rPr lang="en-US" dirty="0"/>
            </a:br>
            <a:r>
              <a:rPr lang="en-US" dirty="0"/>
              <a:t>Pseudocode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D03C8B0-2037-4DC1-8B43-1FEF13EE700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i="1" dirty="0">
                    <a:solidFill>
                      <a:schemeClr val="tx1">
                        <a:lumMod val="85000"/>
                      </a:schemeClr>
                    </a:solidFill>
                  </a:rPr>
                  <a:t>First Step</a:t>
                </a:r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i="1">
                        <a:solidFill>
                          <a:schemeClr val="tx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= </m:t>
                    </m:r>
                    <m:sSubSup>
                      <m:sSubSupPr>
                        <m:ctrlP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r>
                      <a:rPr lang="en-US" i="1">
                        <a:solidFill>
                          <a:schemeClr val="tx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𝑑𝑡</m:t>
                        </m:r>
                      </m:num>
                      <m:den>
                        <m: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i="1">
                        <a:solidFill>
                          <a:schemeClr val="tx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i="1">
                        <a:solidFill>
                          <a:schemeClr val="tx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solidFill>
                          <a:schemeClr val="tx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i="1">
                        <a:solidFill>
                          <a:schemeClr val="tx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i="1">
                        <a:solidFill>
                          <a:schemeClr val="tx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tx1">
                        <a:lumMod val="85000"/>
                      </a:schemeClr>
                    </a:solidFill>
                  </a:rPr>
                  <a:t>  </a:t>
                </a:r>
              </a:p>
              <a:p>
                <a:r>
                  <a:rPr lang="en-US" dirty="0">
                    <a:solidFill>
                      <a:schemeClr val="tx1">
                        <a:lumMod val="85000"/>
                      </a:schemeClr>
                    </a:solidFill>
                  </a:rPr>
                  <a:t>Second Step</a:t>
                </a:r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∗∗</m:t>
                        </m:r>
                      </m:sup>
                    </m:sSubSup>
                    <m:r>
                      <a:rPr lang="en-US" i="1">
                        <a:solidFill>
                          <a:schemeClr val="tx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= </m:t>
                    </m:r>
                    <m:sSubSup>
                      <m:sSubSupPr>
                        <m:ctrlP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r>
                      <a:rPr lang="en-US" i="1">
                        <a:solidFill>
                          <a:schemeClr val="tx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𝑑𝑡</m:t>
                        </m:r>
                      </m:num>
                      <m:den>
                        <m: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i="1">
                        <a:solidFill>
                          <a:schemeClr val="tx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i="1">
                        <a:solidFill>
                          <a:schemeClr val="tx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solidFill>
                          <a:schemeClr val="tx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i="1">
                        <a:solidFill>
                          <a:schemeClr val="tx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i="1">
                        <a:solidFill>
                          <a:schemeClr val="tx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solidFill>
                          <a:schemeClr val="tx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𝑑𝑡</m:t>
                    </m:r>
                    <m:r>
                      <a:rPr lang="en-US" i="1">
                        <a:solidFill>
                          <a:schemeClr val="tx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solidFill>
                          <a:schemeClr val="tx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tx1">
                        <a:lumMod val="85000"/>
                      </a:schemeClr>
                    </a:solidFill>
                  </a:rPr>
                  <a:t> </a:t>
                </a:r>
              </a:p>
              <a:p>
                <a:r>
                  <a:rPr lang="en-US" dirty="0">
                    <a:solidFill>
                      <a:schemeClr val="tx1">
                        <a:lumMod val="85000"/>
                      </a:schemeClr>
                    </a:solidFill>
                  </a:rPr>
                  <a:t>Third Step </a:t>
                </a:r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∗∗∗</m:t>
                        </m:r>
                      </m:sup>
                    </m:sSubSup>
                    <m:r>
                      <a:rPr lang="en-US" i="1">
                        <a:solidFill>
                          <a:schemeClr val="tx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= </m:t>
                    </m:r>
                    <m:sSubSup>
                      <m:sSubSupPr>
                        <m:ctrlP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r>
                      <a:rPr lang="en-US" i="1">
                        <a:solidFill>
                          <a:schemeClr val="tx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solidFill>
                          <a:schemeClr val="tx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𝑑𝑡</m:t>
                    </m:r>
                    <m:r>
                      <a:rPr lang="en-US" i="1">
                        <a:solidFill>
                          <a:schemeClr val="tx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i="1">
                        <a:solidFill>
                          <a:schemeClr val="tx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solidFill>
                          <a:schemeClr val="tx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i="1">
                        <a:solidFill>
                          <a:schemeClr val="tx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i="1">
                        <a:solidFill>
                          <a:schemeClr val="tx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𝑑𝑡</m:t>
                    </m:r>
                    <m:r>
                      <a:rPr lang="en-US" i="1">
                        <a:solidFill>
                          <a:schemeClr val="tx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∗∗</m:t>
                        </m:r>
                      </m:sup>
                    </m:sSup>
                    <m:r>
                      <a:rPr lang="en-US" i="1">
                        <a:solidFill>
                          <a:schemeClr val="tx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tx1">
                        <a:lumMod val="85000"/>
                      </a:schemeClr>
                    </a:solidFill>
                  </a:rPr>
                  <a:t>  </a:t>
                </a:r>
              </a:p>
              <a:p>
                <a:r>
                  <a:rPr lang="en-US" dirty="0">
                    <a:solidFill>
                      <a:schemeClr val="tx1">
                        <a:lumMod val="85000"/>
                      </a:schemeClr>
                    </a:solidFill>
                  </a:rPr>
                  <a:t>Final Step</a:t>
                </a:r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bSup>
                    <m:r>
                      <a:rPr lang="en-US" i="1">
                        <a:solidFill>
                          <a:schemeClr val="tx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= </m:t>
                    </m:r>
                    <m:sSubSup>
                      <m:sSubSupPr>
                        <m:ctrlP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r>
                      <a:rPr lang="en-US" i="1">
                        <a:solidFill>
                          <a:schemeClr val="tx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𝑑𝑡</m:t>
                        </m:r>
                      </m:num>
                      <m:den>
                        <m: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  <m:r>
                      <a:rPr lang="en-US" i="1">
                        <a:solidFill>
                          <a:schemeClr val="tx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∗[ </m:t>
                    </m:r>
                    <m:r>
                      <a:rPr lang="en-US" i="1">
                        <a:solidFill>
                          <a:schemeClr val="tx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tx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tx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tx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solidFill>
                                  <a:schemeClr val="tx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tx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tx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tx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solidFill>
                                  <a:schemeClr val="tx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e>
                    </m:d>
                    <m:r>
                      <a:rPr lang="en-US" i="1">
                        <a:solidFill>
                          <a:schemeClr val="tx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+2 </m:t>
                    </m:r>
                    <m:r>
                      <a:rPr lang="en-US" i="1">
                        <a:solidFill>
                          <a:schemeClr val="tx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tx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tx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tx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solidFill>
                                  <a:schemeClr val="tx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chemeClr val="tx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chemeClr val="tx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chemeClr val="tx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𝑑𝑡</m:t>
                        </m:r>
                        <m: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tx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tx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tx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US" i="1">
                        <a:solidFill>
                          <a:schemeClr val="tx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+2 </m:t>
                    </m:r>
                    <m:r>
                      <a:rPr lang="en-US" i="1">
                        <a:solidFill>
                          <a:schemeClr val="tx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tx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tx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tx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solidFill>
                                  <a:schemeClr val="tx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tx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tx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tx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∗∗</m:t>
                            </m:r>
                          </m:sup>
                        </m:sSup>
                      </m:e>
                    </m:d>
                    <m:r>
                      <a:rPr lang="en-US" i="1">
                        <a:solidFill>
                          <a:schemeClr val="tx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+ </m:t>
                    </m:r>
                    <m:r>
                      <a:rPr lang="en-US" i="1">
                        <a:solidFill>
                          <a:schemeClr val="tx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tx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tx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tx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solidFill>
                                  <a:schemeClr val="tx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tx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tx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tx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∗∗</m:t>
                            </m:r>
                          </m:sup>
                        </m:sSup>
                      </m:e>
                    </m:d>
                    <m:r>
                      <a:rPr lang="en-US" i="1">
                        <a:solidFill>
                          <a:schemeClr val="tx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 ]</m:t>
                    </m:r>
                  </m:oMath>
                </a14:m>
                <a:endParaRPr lang="en-US" dirty="0">
                  <a:solidFill>
                    <a:schemeClr val="tx1">
                      <a:lumMod val="8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D03C8B0-2037-4DC1-8B43-1FEF13EE700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86" t="-2530" b="-8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08D3FF1B-3C34-4C42-B1D6-F1AFFE6A08B3}"/>
              </a:ext>
            </a:extLst>
          </p:cNvPr>
          <p:cNvSpPr txBox="1"/>
          <p:nvPr/>
        </p:nvSpPr>
        <p:spPr>
          <a:xfrm>
            <a:off x="9218612" y="541867"/>
            <a:ext cx="223961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Picture of Runge-</a:t>
            </a:r>
            <a:r>
              <a:rPr lang="en-US" dirty="0" err="1"/>
              <a:t>Kutta</a:t>
            </a:r>
            <a:endParaRPr lang="en-US" dirty="0"/>
          </a:p>
          <a:p>
            <a:r>
              <a:rPr lang="en-US" dirty="0"/>
              <a:t>Computer Code/Big Number Crunch</a:t>
            </a:r>
          </a:p>
          <a:p>
            <a:r>
              <a:rPr lang="en-US" dirty="0"/>
              <a:t>Computer Graphics Car or Unveiling</a:t>
            </a:r>
          </a:p>
        </p:txBody>
      </p:sp>
    </p:spTree>
    <p:extLst>
      <p:ext uri="{BB962C8B-B14F-4D97-AF65-F5344CB8AC3E}">
        <p14:creationId xmlns:p14="http://schemas.microsoft.com/office/powerpoint/2010/main" val="10299926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2227C-2354-4896-9956-1B6D871C2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3405EC-FEF5-416E-96D7-2223B3088F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Problem about Displacement</a:t>
            </a:r>
          </a:p>
          <a:p>
            <a:pPr lvl="1"/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Order of Magnitude of Error</a:t>
            </a:r>
          </a:p>
          <a:p>
            <a:pPr lvl="1"/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Planetary Motion Example</a:t>
            </a:r>
          </a:p>
          <a:p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Code</a:t>
            </a:r>
          </a:p>
          <a:p>
            <a:pPr marL="0" indent="0">
              <a:buNone/>
            </a:pPr>
            <a:endParaRPr lang="en-US" dirty="0">
              <a:solidFill>
                <a:schemeClr val="tx1">
                  <a:lumMod val="85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1">
                  <a:lumMod val="85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1">
                  <a:lumMod val="85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1">
                  <a:lumMod val="8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EE2730-CEF8-4544-9F54-B481BED406EC}"/>
              </a:ext>
            </a:extLst>
          </p:cNvPr>
          <p:cNvSpPr txBox="1"/>
          <p:nvPr/>
        </p:nvSpPr>
        <p:spPr>
          <a:xfrm>
            <a:off x="7315200" y="225778"/>
            <a:ext cx="21561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Mounting Tires, Installing Engine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9A3C82-2650-4FCD-98C2-18D2DCA1398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44" r="5009"/>
          <a:stretch/>
        </p:blipFill>
        <p:spPr>
          <a:xfrm>
            <a:off x="1501423" y="2428485"/>
            <a:ext cx="8799445" cy="256258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51C16B6-1233-4139-A64F-F7507BA7856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644"/>
          <a:stretch/>
        </p:blipFill>
        <p:spPr>
          <a:xfrm>
            <a:off x="6691880" y="1386106"/>
            <a:ext cx="5053463" cy="5715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548943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2227C-2354-4896-9956-1B6D871C2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– Specifications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3405EC-FEF5-416E-96D7-2223B3088F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Maximum Time: 		Limit 37 s</a:t>
            </a:r>
          </a:p>
          <a:p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Change in Time: 	0.10 (for video purposes)</a:t>
            </a:r>
          </a:p>
          <a:p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Max Acceleration: 	7.276 m/s</a:t>
            </a:r>
            <a:r>
              <a:rPr lang="en-US" baseline="30000" dirty="0">
                <a:solidFill>
                  <a:schemeClr val="tx1">
                    <a:lumMod val="85000"/>
                  </a:schemeClr>
                </a:solidFill>
              </a:rPr>
              <a:t>2 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 ( 23.87 </a:t>
            </a:r>
            <a:r>
              <a:rPr lang="en-US" dirty="0" err="1">
                <a:solidFill>
                  <a:schemeClr val="tx1">
                    <a:lumMod val="85000"/>
                  </a:schemeClr>
                </a:solidFill>
              </a:rPr>
              <a:t>ft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/s</a:t>
            </a:r>
            <a:r>
              <a:rPr lang="en-US" baseline="30000" dirty="0">
                <a:solidFill>
                  <a:schemeClr val="tx1">
                    <a:lumMod val="85000"/>
                  </a:schemeClr>
                </a:solidFill>
              </a:rPr>
              <a:t>2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)</a:t>
            </a:r>
            <a:endParaRPr lang="en-US" baseline="30000" dirty="0">
              <a:solidFill>
                <a:schemeClr val="tx1">
                  <a:lumMod val="85000"/>
                </a:schemeClr>
              </a:solidFill>
            </a:endParaRPr>
          </a:p>
          <a:p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Max Velocity:		49.174 m/s ( 110 mph )</a:t>
            </a:r>
          </a:p>
          <a:p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Initial Velocity: 		30.0 m/s	( 67.1 mph )</a:t>
            </a:r>
          </a:p>
          <a:p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Ind. Vehicle Length: 4.80 m		( 15.7 feet )</a:t>
            </a:r>
          </a:p>
          <a:p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Lambda:			 0.90 	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EE2730-CEF8-4544-9F54-B481BED406EC}"/>
              </a:ext>
            </a:extLst>
          </p:cNvPr>
          <p:cNvSpPr txBox="1"/>
          <p:nvPr/>
        </p:nvSpPr>
        <p:spPr>
          <a:xfrm>
            <a:off x="4854222" y="34225"/>
            <a:ext cx="21561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Mounting Tires, Installing Engine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CBBC1F-D75F-4363-9F87-D56A0496A134}"/>
              </a:ext>
            </a:extLst>
          </p:cNvPr>
          <p:cNvSpPr txBox="1"/>
          <p:nvPr/>
        </p:nvSpPr>
        <p:spPr>
          <a:xfrm>
            <a:off x="8511822" y="1426107"/>
            <a:ext cx="20207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Picture of Code,</a:t>
            </a:r>
          </a:p>
          <a:p>
            <a:r>
              <a:rPr lang="en-US" dirty="0"/>
              <a:t>Picture of Functions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524AF5-B6A4-4C8F-8310-3C873EA432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916" y="248714"/>
            <a:ext cx="4108439" cy="44894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837968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AC4A541-D236-4152-A1B6-8E24D05C38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5649" y="239886"/>
            <a:ext cx="2451391" cy="19247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800DBAE-8F8C-45EC-AE6C-305FA4BB78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0981" y="906280"/>
            <a:ext cx="2451391" cy="192475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C9ACEF5-5019-489F-91F9-8F2113C07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overviews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0E0A5E-EDD6-4FD1-A347-F7665E529C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0981" y="1734428"/>
            <a:ext cx="2451391" cy="19247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BEC2656-8F79-489A-9897-61556049F0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0981" y="2656064"/>
            <a:ext cx="2451391" cy="1924756"/>
          </a:xfrm>
          <a:prstGeom prst="rect">
            <a:avLst/>
          </a:prstGeom>
        </p:spPr>
      </p:pic>
      <p:pic>
        <p:nvPicPr>
          <p:cNvPr id="3" name="Distance AllPrograms Auto">
            <a:hlinkClick r:id="" action="ppaction://media"/>
            <a:extLst>
              <a:ext uri="{FF2B5EF4-FFF2-40B4-BE49-F238E27FC236}">
                <a16:creationId xmlns:a16="http://schemas.microsoft.com/office/drawing/2014/main" id="{96734CB8-5172-4FA8-8002-181815343C4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71345" y="285043"/>
            <a:ext cx="5489223" cy="4116917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2457639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C33712FB-C595-416E-9FDD-188E85063FC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16170" y="1109136"/>
            <a:ext cx="6221927" cy="48852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A0D256F-4708-488A-A266-1E2908ABB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Steady state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91529-CA4F-4CBD-9C32-4A6C7A8CDF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3784601"/>
          </a:xfrm>
        </p:spPr>
        <p:txBody>
          <a:bodyPr>
            <a:normAutofit/>
          </a:bodyPr>
          <a:lstStyle/>
          <a:p>
            <a:r>
              <a:rPr lang="en-US" dirty="0"/>
              <a:t>All vehicles remain at initial velocity for the entire interval.</a:t>
            </a:r>
          </a:p>
          <a:p>
            <a:r>
              <a:rPr lang="en-US" dirty="0"/>
              <a:t>Kind of boring</a:t>
            </a:r>
          </a:p>
          <a:p>
            <a:r>
              <a:rPr lang="en-US" dirty="0"/>
              <a:t>Program Specs: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Time: 30 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dt</a:t>
            </a:r>
            <a:r>
              <a:rPr lang="en-US" dirty="0"/>
              <a:t>: 0.1 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Lambda: 0.90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Veh</a:t>
            </a:r>
            <a:r>
              <a:rPr lang="en-US" dirty="0"/>
              <a:t> Length: 4.80 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Init</a:t>
            </a:r>
            <a:r>
              <a:rPr lang="en-US" dirty="0"/>
              <a:t> Sep </a:t>
            </a:r>
            <a:r>
              <a:rPr lang="en-US" dirty="0" err="1"/>
              <a:t>Dist</a:t>
            </a:r>
            <a:r>
              <a:rPr lang="en-US" dirty="0"/>
              <a:t>: 80.00 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Init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:  30.00 m/s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Distance Comparison Program1">
            <a:hlinkClick r:id="" action="ppaction://media"/>
            <a:extLst>
              <a:ext uri="{FF2B5EF4-FFF2-40B4-BE49-F238E27FC236}">
                <a16:creationId xmlns:a16="http://schemas.microsoft.com/office/drawing/2014/main" id="{0128FBA0-2DE6-4688-9828-B111C51FF95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328296" y="198724"/>
            <a:ext cx="4655432" cy="3154076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6" name="Separation Comparison Program1">
            <a:hlinkClick r:id="" action="ppaction://media"/>
            <a:extLst>
              <a:ext uri="{FF2B5EF4-FFF2-40B4-BE49-F238E27FC236}">
                <a16:creationId xmlns:a16="http://schemas.microsoft.com/office/drawing/2014/main" id="{67A56BFC-64D5-4CD0-A10E-5F4931865B83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299765" y="3488267"/>
            <a:ext cx="4723030" cy="3220154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FC72CAC-25BA-452B-B4AF-E242A102DB4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9748699" y="356454"/>
            <a:ext cx="1987826" cy="1419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900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3" repeatCount="indefinite" fill="remove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3FB7D1A-C806-49ED-9559-6EB2EC812A3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t="-329" r="29166" b="-498"/>
          <a:stretch/>
        </p:blipFill>
        <p:spPr>
          <a:xfrm>
            <a:off x="-846667" y="-259643"/>
            <a:ext cx="7673288" cy="723617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DC5BD1B1-F5AE-4DF8-9FA4-66D4AD098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Acceleration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2979AAA-1EF5-413C-A772-4885731748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85011" y="2209799"/>
            <a:ext cx="3842633" cy="394280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Vehicles accelerate 30% from a steady state.</a:t>
            </a:r>
          </a:p>
          <a:p>
            <a:r>
              <a:rPr lang="en-US" dirty="0"/>
              <a:t>More Realistic, Everyday Driving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Small Increases and Decreases in speed due to road.</a:t>
            </a:r>
          </a:p>
          <a:p>
            <a:r>
              <a:rPr lang="en-US" dirty="0"/>
              <a:t>Program Specs: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Time: 30 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dt</a:t>
            </a:r>
            <a:r>
              <a:rPr lang="en-US" dirty="0"/>
              <a:t>: 0.1 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Lambda: 0.90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Veh</a:t>
            </a:r>
            <a:r>
              <a:rPr lang="en-US" dirty="0"/>
              <a:t> Length: 4.80 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Init</a:t>
            </a:r>
            <a:r>
              <a:rPr lang="en-US" dirty="0"/>
              <a:t> Sep </a:t>
            </a:r>
            <a:r>
              <a:rPr lang="en-US" dirty="0" err="1"/>
              <a:t>Dist</a:t>
            </a:r>
            <a:r>
              <a:rPr lang="en-US" dirty="0"/>
              <a:t>: 80.00 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Init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:  30.00 m/s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2" name="Distance Comparison Program2">
            <a:hlinkClick r:id="" action="ppaction://media"/>
            <a:extLst>
              <a:ext uri="{FF2B5EF4-FFF2-40B4-BE49-F238E27FC236}">
                <a16:creationId xmlns:a16="http://schemas.microsoft.com/office/drawing/2014/main" id="{F2DCBC35-6863-4085-9740-3B2BF67F028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673165" y="281162"/>
            <a:ext cx="3965693" cy="297427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3" name="Separation Comparison Program2">
            <a:hlinkClick r:id="" action="ppaction://media"/>
            <a:extLst>
              <a:ext uri="{FF2B5EF4-FFF2-40B4-BE49-F238E27FC236}">
                <a16:creationId xmlns:a16="http://schemas.microsoft.com/office/drawing/2014/main" id="{4969AACE-DA4D-4C50-AFDF-E3DFD065E4A2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673164" y="3550708"/>
            <a:ext cx="3965693" cy="297427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8AD9441-FEE5-4D4C-A37C-A49483E47DDE}"/>
              </a:ext>
            </a:extLst>
          </p:cNvPr>
          <p:cNvSpPr txBox="1"/>
          <p:nvPr/>
        </p:nvSpPr>
        <p:spPr>
          <a:xfrm>
            <a:off x="2032000" y="6121400"/>
            <a:ext cx="8128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7" tooltip="http://flickr.com/photos/guvnah/8206940127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10" tooltip="https://creativecommons.org/licenses/by-nc-nd/2.0/"/>
              </a:rPr>
              <a:t>CC BY-NC-ND</a:t>
            </a:r>
            <a:endParaRPr lang="en-US" sz="90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02A0959-3E35-4686-8040-7AFE1C9FC0A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10568341" y="281162"/>
            <a:ext cx="1397882" cy="1498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567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3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Slice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600</TotalTime>
  <Words>882</Words>
  <Application>Microsoft Office PowerPoint</Application>
  <PresentationFormat>Widescreen</PresentationFormat>
  <Paragraphs>207</Paragraphs>
  <Slides>21</Slides>
  <Notes>0</Notes>
  <HiddenSlides>0</HiddenSlides>
  <MMClips>25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Arial</vt:lpstr>
      <vt:lpstr>Calibri</vt:lpstr>
      <vt:lpstr>Cambria Math</vt:lpstr>
      <vt:lpstr>Century Gothic</vt:lpstr>
      <vt:lpstr>Times New Roman</vt:lpstr>
      <vt:lpstr>Wingdings 3</vt:lpstr>
      <vt:lpstr>Slice</vt:lpstr>
      <vt:lpstr>Traffic flow</vt:lpstr>
      <vt:lpstr>Description</vt:lpstr>
      <vt:lpstr>Mathematics and equations</vt:lpstr>
      <vt:lpstr>Runge-kutta 4th Order Pseudocode </vt:lpstr>
      <vt:lpstr>Implementation</vt:lpstr>
      <vt:lpstr>Implementation – Specifications</vt:lpstr>
      <vt:lpstr>Scenario overviews</vt:lpstr>
      <vt:lpstr>Steady state</vt:lpstr>
      <vt:lpstr>Acceleration</vt:lpstr>
      <vt:lpstr>Deceleration</vt:lpstr>
      <vt:lpstr>accelerating from Rest</vt:lpstr>
      <vt:lpstr>Decelerating to a stop</vt:lpstr>
      <vt:lpstr>Changing initial position (Broad)</vt:lpstr>
      <vt:lpstr>Changing initial position  (fine)</vt:lpstr>
      <vt:lpstr>Changing lambda</vt:lpstr>
      <vt:lpstr>Comparing conventional vs optimized traffic</vt:lpstr>
      <vt:lpstr>Comparing conventional vs optimized traffic</vt:lpstr>
      <vt:lpstr>Comparing conventional vs optimized traffic</vt:lpstr>
      <vt:lpstr>Applications Of Model</vt:lpstr>
      <vt:lpstr>Multi – Create and Run future goals of model</vt:lpstr>
      <vt:lpstr>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Traffic flow</dc:title>
  <dc:creator>Joel Chavali</dc:creator>
  <cp:lastModifiedBy>Joel Chavali</cp:lastModifiedBy>
  <cp:revision>84</cp:revision>
  <dcterms:created xsi:type="dcterms:W3CDTF">2017-08-03T13:26:05Z</dcterms:created>
  <dcterms:modified xsi:type="dcterms:W3CDTF">2017-08-11T11:56:03Z</dcterms:modified>
</cp:coreProperties>
</file>